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ef9206feb_13_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it"/>
              <a:t>‹#›</a:t>
            </a:fld>
            <a:endParaRPr/>
          </a:p>
        </p:txBody>
      </p:sp>
      <p:sp>
        <p:nvSpPr>
          <p:cNvPr id="148" name="Google Shape;148;g11ef9206feb_1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 name="Google Shape;149;g11ef9206feb_13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f4c88b5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f4c88b5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05faa7d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05faa7d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5faa7d85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5faa7d85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05faa7d8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05faa7d8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05faa7d8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05faa7d8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5f71f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05f71f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05f71ff2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05f71ff2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05f71ff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05f71ff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05f71ff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05f71ff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05f71ff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05f71ff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ef9206fe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ef9206fe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05f71ff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05f71ff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05f71ff2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05f71ff2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05f71ff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05f71ff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05f71ff2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05f71ff2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f4c88b5bf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f4c88b5b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f4c88b5b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f4c88b5b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ef9206fe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ef9206fe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ef9206feb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ef9206feb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046971af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046971a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05faa7d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05faa7d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05faa7d85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05faa7d85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05f71ff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05f71ff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05f71ff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05f71ff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ertina" type="title">
  <p:cSld name="TITLE">
    <p:spTree>
      <p:nvGrpSpPr>
        <p:cNvPr id="133" name="Shape 133"/>
        <p:cNvGrpSpPr/>
        <p:nvPr/>
      </p:nvGrpSpPr>
      <p:grpSpPr>
        <a:xfrm>
          <a:off x="0" y="0"/>
          <a:ext cx="0" cy="0"/>
          <a:chOff x="0" y="0"/>
          <a:chExt cx="0" cy="0"/>
        </a:xfrm>
      </p:grpSpPr>
      <p:sp>
        <p:nvSpPr>
          <p:cNvPr id="134" name="Google Shape;134;p14"/>
          <p:cNvSpPr txBox="1"/>
          <p:nvPr>
            <p:ph type="ctrTitle"/>
          </p:nvPr>
        </p:nvSpPr>
        <p:spPr>
          <a:xfrm>
            <a:off x="685800" y="1597819"/>
            <a:ext cx="7772400" cy="110251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l">
              <a:lnSpc>
                <a:spcPct val="100000"/>
              </a:lnSpc>
              <a:spcBef>
                <a:spcPts val="360"/>
              </a:spcBef>
              <a:spcAft>
                <a:spcPts val="0"/>
              </a:spcAft>
              <a:buSzPts val="1800"/>
              <a:buChar char="•"/>
              <a:defRPr/>
            </a:lvl1pPr>
            <a:lvl2pPr lvl="1" algn="l">
              <a:lnSpc>
                <a:spcPct val="100000"/>
              </a:lnSpc>
              <a:spcBef>
                <a:spcPts val="360"/>
              </a:spcBef>
              <a:spcAft>
                <a:spcPts val="0"/>
              </a:spcAft>
              <a:buClr>
                <a:srgbClr val="000000"/>
              </a:buClr>
              <a:buSzPts val="1800"/>
              <a:buChar char="–"/>
              <a:defRPr/>
            </a:lvl2pPr>
            <a:lvl3pPr lvl="2" algn="l">
              <a:lnSpc>
                <a:spcPct val="100000"/>
              </a:lnSpc>
              <a:spcBef>
                <a:spcPts val="360"/>
              </a:spcBef>
              <a:spcAft>
                <a:spcPts val="0"/>
              </a:spcAft>
              <a:buClr>
                <a:srgbClr val="000000"/>
              </a:buClr>
              <a:buSzPts val="1800"/>
              <a:buChar char="•"/>
              <a:defRPr/>
            </a:lvl3pPr>
            <a:lvl4pPr lvl="3" algn="l">
              <a:lnSpc>
                <a:spcPct val="100000"/>
              </a:lnSpc>
              <a:spcBef>
                <a:spcPts val="360"/>
              </a:spcBef>
              <a:spcAft>
                <a:spcPts val="0"/>
              </a:spcAft>
              <a:buClr>
                <a:srgbClr val="000000"/>
              </a:buClr>
              <a:buSzPts val="1800"/>
              <a:buChar char="–"/>
              <a:defRPr/>
            </a:lvl4pPr>
            <a:lvl5pPr lvl="4" algn="l">
              <a:lnSpc>
                <a:spcPct val="100000"/>
              </a:lnSpc>
              <a:spcBef>
                <a:spcPts val="360"/>
              </a:spcBef>
              <a:spcAft>
                <a:spcPts val="0"/>
              </a:spcAft>
              <a:buClr>
                <a:srgbClr val="000000"/>
              </a:buClr>
              <a:buSzPts val="1800"/>
              <a:buChar char="»"/>
              <a:defRPr/>
            </a:lvl5pPr>
            <a:lvl6pPr lvl="5" algn="l">
              <a:lnSpc>
                <a:spcPct val="100000"/>
              </a:lnSpc>
              <a:spcBef>
                <a:spcPts val="360"/>
              </a:spcBef>
              <a:spcAft>
                <a:spcPts val="0"/>
              </a:spcAft>
              <a:buClr>
                <a:srgbClr val="000000"/>
              </a:buClr>
              <a:buSzPts val="1800"/>
              <a:buChar char="»"/>
              <a:defRPr/>
            </a:lvl6pPr>
            <a:lvl7pPr lvl="6" algn="l">
              <a:lnSpc>
                <a:spcPct val="100000"/>
              </a:lnSpc>
              <a:spcBef>
                <a:spcPts val="360"/>
              </a:spcBef>
              <a:spcAft>
                <a:spcPts val="0"/>
              </a:spcAft>
              <a:buClr>
                <a:srgbClr val="000000"/>
              </a:buClr>
              <a:buSzPts val="1800"/>
              <a:buChar char="»"/>
              <a:defRPr/>
            </a:lvl7pPr>
            <a:lvl8pPr lvl="7" algn="l">
              <a:lnSpc>
                <a:spcPct val="100000"/>
              </a:lnSpc>
              <a:spcBef>
                <a:spcPts val="360"/>
              </a:spcBef>
              <a:spcAft>
                <a:spcPts val="0"/>
              </a:spcAft>
              <a:buClr>
                <a:srgbClr val="000000"/>
              </a:buClr>
              <a:buSzPts val="1800"/>
              <a:buChar char="»"/>
              <a:defRPr/>
            </a:lvl8pPr>
            <a:lvl9pPr lvl="8" algn="l">
              <a:lnSpc>
                <a:spcPct val="100000"/>
              </a:lnSpc>
              <a:spcBef>
                <a:spcPts val="360"/>
              </a:spcBef>
              <a:spcAft>
                <a:spcPts val="0"/>
              </a:spcAft>
              <a:buClr>
                <a:srgbClr val="000000"/>
              </a:buClr>
              <a:buSzPts val="1800"/>
              <a:buChar char="»"/>
              <a:defRPr/>
            </a:lvl9pPr>
          </a:lstStyle>
          <a:p/>
        </p:txBody>
      </p:sp>
      <p:sp>
        <p:nvSpPr>
          <p:cNvPr id="136" name="Google Shape;136;p14"/>
          <p:cNvSpPr txBox="1"/>
          <p:nvPr>
            <p:ph idx="10" type="dt"/>
          </p:nvPr>
        </p:nvSpPr>
        <p:spPr>
          <a:xfrm>
            <a:off x="4343400" y="4611290"/>
            <a:ext cx="1905000" cy="3429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4"/>
          <p:cNvSpPr txBox="1"/>
          <p:nvPr>
            <p:ph idx="11" type="ftr"/>
          </p:nvPr>
        </p:nvSpPr>
        <p:spPr>
          <a:xfrm>
            <a:off x="1219200" y="4611290"/>
            <a:ext cx="2895600" cy="342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4"/>
          <p:cNvSpPr txBox="1"/>
          <p:nvPr>
            <p:ph idx="12" type="sldNum"/>
          </p:nvPr>
        </p:nvSpPr>
        <p:spPr>
          <a:xfrm>
            <a:off x="6553200" y="4611290"/>
            <a:ext cx="1905000" cy="3429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None/>
              <a:defRPr sz="1100">
                <a:solidFill>
                  <a:schemeClr val="lt1"/>
                </a:solidFill>
              </a:defRPr>
            </a:lvl1pPr>
            <a:lvl2pPr indent="0" lvl="1" marL="0" algn="r">
              <a:lnSpc>
                <a:spcPct val="100000"/>
              </a:lnSpc>
              <a:spcBef>
                <a:spcPts val="0"/>
              </a:spcBef>
              <a:spcAft>
                <a:spcPts val="0"/>
              </a:spcAft>
              <a:buNone/>
              <a:defRPr sz="1100">
                <a:solidFill>
                  <a:schemeClr val="lt1"/>
                </a:solidFill>
              </a:defRPr>
            </a:lvl2pPr>
            <a:lvl3pPr indent="0" lvl="2" marL="0" algn="r">
              <a:lnSpc>
                <a:spcPct val="100000"/>
              </a:lnSpc>
              <a:spcBef>
                <a:spcPts val="0"/>
              </a:spcBef>
              <a:spcAft>
                <a:spcPts val="0"/>
              </a:spcAft>
              <a:buNone/>
              <a:defRPr sz="1100">
                <a:solidFill>
                  <a:schemeClr val="lt1"/>
                </a:solidFill>
              </a:defRPr>
            </a:lvl3pPr>
            <a:lvl4pPr indent="0" lvl="3" marL="0" algn="r">
              <a:lnSpc>
                <a:spcPct val="100000"/>
              </a:lnSpc>
              <a:spcBef>
                <a:spcPts val="0"/>
              </a:spcBef>
              <a:spcAft>
                <a:spcPts val="0"/>
              </a:spcAft>
              <a:buNone/>
              <a:defRPr sz="1100">
                <a:solidFill>
                  <a:schemeClr val="lt1"/>
                </a:solidFill>
              </a:defRPr>
            </a:lvl4pPr>
            <a:lvl5pPr indent="0" lvl="4" marL="0" algn="r">
              <a:lnSpc>
                <a:spcPct val="100000"/>
              </a:lnSpc>
              <a:spcBef>
                <a:spcPts val="0"/>
              </a:spcBef>
              <a:spcAft>
                <a:spcPts val="0"/>
              </a:spcAft>
              <a:buNone/>
              <a:defRPr sz="1100">
                <a:solidFill>
                  <a:schemeClr val="lt1"/>
                </a:solidFill>
              </a:defRPr>
            </a:lvl5pPr>
            <a:lvl6pPr indent="0" lvl="5" marL="0" algn="r">
              <a:lnSpc>
                <a:spcPct val="100000"/>
              </a:lnSpc>
              <a:spcBef>
                <a:spcPts val="0"/>
              </a:spcBef>
              <a:spcAft>
                <a:spcPts val="0"/>
              </a:spcAft>
              <a:buNone/>
              <a:defRPr sz="1100">
                <a:solidFill>
                  <a:schemeClr val="lt1"/>
                </a:solidFill>
              </a:defRPr>
            </a:lvl6pPr>
            <a:lvl7pPr indent="0" lvl="6" marL="0" algn="r">
              <a:lnSpc>
                <a:spcPct val="100000"/>
              </a:lnSpc>
              <a:spcBef>
                <a:spcPts val="0"/>
              </a:spcBef>
              <a:spcAft>
                <a:spcPts val="0"/>
              </a:spcAft>
              <a:buNone/>
              <a:defRPr sz="1100">
                <a:solidFill>
                  <a:schemeClr val="lt1"/>
                </a:solidFill>
              </a:defRPr>
            </a:lvl7pPr>
            <a:lvl8pPr indent="0" lvl="7" marL="0" algn="r">
              <a:lnSpc>
                <a:spcPct val="100000"/>
              </a:lnSpc>
              <a:spcBef>
                <a:spcPts val="0"/>
              </a:spcBef>
              <a:spcAft>
                <a:spcPts val="0"/>
              </a:spcAft>
              <a:buNone/>
              <a:defRPr sz="1100">
                <a:solidFill>
                  <a:schemeClr val="lt1"/>
                </a:solidFill>
              </a:defRPr>
            </a:lvl8pPr>
            <a:lvl9pPr indent="0" lvl="8" marL="0" algn="r">
              <a:lnSpc>
                <a:spcPct val="100000"/>
              </a:lnSpc>
              <a:spcBef>
                <a:spcPts val="0"/>
              </a:spcBef>
              <a:spcAft>
                <a:spcPts val="0"/>
              </a:spcAft>
              <a:buNone/>
              <a:defRPr sz="1100">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39" name="Shape 139"/>
        <p:cNvGrpSpPr/>
        <p:nvPr/>
      </p:nvGrpSpPr>
      <p:grpSpPr>
        <a:xfrm>
          <a:off x="0" y="0"/>
          <a:ext cx="0" cy="0"/>
          <a:chOff x="0" y="0"/>
          <a:chExt cx="0" cy="0"/>
        </a:xfrm>
      </p:grpSpPr>
      <p:sp>
        <p:nvSpPr>
          <p:cNvPr id="140" name="Google Shape;140;p15"/>
          <p:cNvSpPr txBox="1"/>
          <p:nvPr>
            <p:ph type="title"/>
          </p:nvPr>
        </p:nvSpPr>
        <p:spPr>
          <a:xfrm>
            <a:off x="293150" y="307125"/>
            <a:ext cx="8312100" cy="5379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5"/>
          <p:cNvSpPr txBox="1"/>
          <p:nvPr>
            <p:ph idx="1" type="body"/>
          </p:nvPr>
        </p:nvSpPr>
        <p:spPr>
          <a:xfrm>
            <a:off x="293150" y="908075"/>
            <a:ext cx="8312100" cy="3086100"/>
          </a:xfrm>
          <a:prstGeom prst="rect">
            <a:avLst/>
          </a:prstGeom>
          <a:noFill/>
          <a:ln>
            <a:noFill/>
          </a:ln>
        </p:spPr>
        <p:txBody>
          <a:bodyPr anchorCtr="0" anchor="t" bIns="45700" lIns="91425" spcFirstLastPara="1" rIns="91425" wrap="square" tIns="45700">
            <a:noAutofit/>
          </a:bodyPr>
          <a:lstStyle>
            <a:lvl1pPr indent="-304800" lvl="0" marL="457200" algn="l">
              <a:lnSpc>
                <a:spcPct val="100000"/>
              </a:lnSpc>
              <a:spcBef>
                <a:spcPts val="360"/>
              </a:spcBef>
              <a:spcAft>
                <a:spcPts val="0"/>
              </a:spcAft>
              <a:buSzPts val="1200"/>
              <a:buChar char="•"/>
              <a:defRPr sz="1200"/>
            </a:lvl1pPr>
            <a:lvl2pPr indent="-304800" lvl="1" marL="914400" algn="l">
              <a:lnSpc>
                <a:spcPct val="100000"/>
              </a:lnSpc>
              <a:spcBef>
                <a:spcPts val="360"/>
              </a:spcBef>
              <a:spcAft>
                <a:spcPts val="0"/>
              </a:spcAft>
              <a:buClr>
                <a:srgbClr val="000000"/>
              </a:buClr>
              <a:buSzPts val="1200"/>
              <a:buChar char="–"/>
              <a:defRPr sz="1200"/>
            </a:lvl2pPr>
            <a:lvl3pPr indent="-304800" lvl="2" marL="1371600" algn="l">
              <a:lnSpc>
                <a:spcPct val="100000"/>
              </a:lnSpc>
              <a:spcBef>
                <a:spcPts val="360"/>
              </a:spcBef>
              <a:spcAft>
                <a:spcPts val="0"/>
              </a:spcAft>
              <a:buClr>
                <a:srgbClr val="000000"/>
              </a:buClr>
              <a:buSzPts val="1200"/>
              <a:buChar char="•"/>
              <a:defRPr sz="1200"/>
            </a:lvl3pPr>
            <a:lvl4pPr indent="-304800" lvl="3" marL="1828800" algn="l">
              <a:lnSpc>
                <a:spcPct val="100000"/>
              </a:lnSpc>
              <a:spcBef>
                <a:spcPts val="360"/>
              </a:spcBef>
              <a:spcAft>
                <a:spcPts val="0"/>
              </a:spcAft>
              <a:buClr>
                <a:srgbClr val="000000"/>
              </a:buClr>
              <a:buSzPts val="1200"/>
              <a:buChar char="–"/>
              <a:defRPr sz="1200"/>
            </a:lvl4pPr>
            <a:lvl5pPr indent="-304800" lvl="4" marL="2286000" algn="l">
              <a:lnSpc>
                <a:spcPct val="100000"/>
              </a:lnSpc>
              <a:spcBef>
                <a:spcPts val="360"/>
              </a:spcBef>
              <a:spcAft>
                <a:spcPts val="0"/>
              </a:spcAft>
              <a:buClr>
                <a:srgbClr val="000000"/>
              </a:buClr>
              <a:buSzPts val="1200"/>
              <a:buChar char="»"/>
              <a:defRPr/>
            </a:lvl5pPr>
            <a:lvl6pPr indent="-304800" lvl="5" marL="2743200" algn="l">
              <a:lnSpc>
                <a:spcPct val="100000"/>
              </a:lnSpc>
              <a:spcBef>
                <a:spcPts val="360"/>
              </a:spcBef>
              <a:spcAft>
                <a:spcPts val="0"/>
              </a:spcAft>
              <a:buClr>
                <a:srgbClr val="000000"/>
              </a:buClr>
              <a:buSzPts val="1200"/>
              <a:buChar char="»"/>
              <a:defRPr/>
            </a:lvl6pPr>
            <a:lvl7pPr indent="-304800" lvl="6" marL="3200400" algn="l">
              <a:lnSpc>
                <a:spcPct val="100000"/>
              </a:lnSpc>
              <a:spcBef>
                <a:spcPts val="360"/>
              </a:spcBef>
              <a:spcAft>
                <a:spcPts val="0"/>
              </a:spcAft>
              <a:buClr>
                <a:srgbClr val="000000"/>
              </a:buClr>
              <a:buSzPts val="1200"/>
              <a:buChar char="»"/>
              <a:defRPr/>
            </a:lvl7pPr>
            <a:lvl8pPr indent="-304800" lvl="7" marL="3657600" algn="l">
              <a:lnSpc>
                <a:spcPct val="100000"/>
              </a:lnSpc>
              <a:spcBef>
                <a:spcPts val="360"/>
              </a:spcBef>
              <a:spcAft>
                <a:spcPts val="0"/>
              </a:spcAft>
              <a:buClr>
                <a:srgbClr val="000000"/>
              </a:buClr>
              <a:buSzPts val="1200"/>
              <a:buChar char="»"/>
              <a:defRPr/>
            </a:lvl8pPr>
            <a:lvl9pPr indent="-304800" lvl="8" marL="4114800" algn="l">
              <a:lnSpc>
                <a:spcPct val="100000"/>
              </a:lnSpc>
              <a:spcBef>
                <a:spcPts val="360"/>
              </a:spcBef>
              <a:spcAft>
                <a:spcPts val="0"/>
              </a:spcAft>
              <a:buClr>
                <a:srgbClr val="000000"/>
              </a:buClr>
              <a:buSzPts val="1200"/>
              <a:buChar char="»"/>
              <a:defRPr/>
            </a:lvl9pPr>
          </a:lstStyle>
          <a:p/>
        </p:txBody>
      </p:sp>
      <p:sp>
        <p:nvSpPr>
          <p:cNvPr id="142" name="Google Shape;142;p15"/>
          <p:cNvSpPr txBox="1"/>
          <p:nvPr/>
        </p:nvSpPr>
        <p:spPr>
          <a:xfrm>
            <a:off x="4461950" y="4514725"/>
            <a:ext cx="72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lt1"/>
                </a:solidFill>
              </a:rPr>
              <a:t>01/04/2022</a:t>
            </a:r>
            <a:endParaRPr sz="800">
              <a:solidFill>
                <a:schemeClr val="lt1"/>
              </a:solidFill>
            </a:endParaRPr>
          </a:p>
        </p:txBody>
      </p:sp>
      <p:sp>
        <p:nvSpPr>
          <p:cNvPr id="143" name="Google Shape;143;p15"/>
          <p:cNvSpPr txBox="1"/>
          <p:nvPr/>
        </p:nvSpPr>
        <p:spPr>
          <a:xfrm>
            <a:off x="1179325" y="4514725"/>
            <a:ext cx="251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lt1"/>
                </a:solidFill>
              </a:rPr>
              <a:t>IMPLEMENTATION OF IMPEDANCE CONTROL FOR A TELE-ECHOGRAPHIC SYSTEM</a:t>
            </a:r>
            <a:endParaRPr sz="800">
              <a:solidFill>
                <a:schemeClr val="lt1"/>
              </a:solidFill>
            </a:endParaRPr>
          </a:p>
        </p:txBody>
      </p:sp>
      <p:sp>
        <p:nvSpPr>
          <p:cNvPr id="144" name="Google Shape;144;p15"/>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lvl1pPr lvl="0">
              <a:buNone/>
              <a:defRPr sz="800"/>
            </a:lvl1pPr>
            <a:lvl2pPr lvl="1">
              <a:buNone/>
              <a:defRPr sz="800"/>
            </a:lvl2pPr>
            <a:lvl3pPr lvl="2">
              <a:buNone/>
              <a:defRPr sz="800"/>
            </a:lvl3pPr>
            <a:lvl4pPr lvl="3">
              <a:buNone/>
              <a:defRPr sz="800"/>
            </a:lvl4pPr>
            <a:lvl5pPr lvl="4">
              <a:buNone/>
              <a:defRPr sz="800"/>
            </a:lvl5pPr>
            <a:lvl6pPr lvl="5">
              <a:buNone/>
              <a:defRPr sz="800"/>
            </a:lvl6pPr>
            <a:lvl7pPr lvl="6">
              <a:buNone/>
              <a:defRPr sz="800"/>
            </a:lvl7pPr>
            <a:lvl8pPr lvl="7">
              <a:buNone/>
              <a:defRPr sz="800"/>
            </a:lvl8pPr>
            <a:lvl9pPr lvl="8">
              <a:buNone/>
              <a:defRPr sz="800"/>
            </a:lvl9pPr>
          </a:lstStyle>
          <a:p>
            <a:pPr indent="0" lvl="0" marL="0" rtl="0" algn="r">
              <a:spcBef>
                <a:spcPts val="0"/>
              </a:spcBef>
              <a:spcAft>
                <a:spcPts val="0"/>
              </a:spcAft>
              <a:buNone/>
            </a:pPr>
            <a:fld id="{00000000-1234-1234-1234-123412341234}" type="slidenum">
              <a:rPr lang="it"/>
              <a:t>‹#›</a:t>
            </a:fld>
            <a:endParaRPr/>
          </a:p>
        </p:txBody>
      </p:sp>
      <p:sp>
        <p:nvSpPr>
          <p:cNvPr id="145" name="Google Shape;145;p15"/>
          <p:cNvSpPr txBox="1"/>
          <p:nvPr/>
        </p:nvSpPr>
        <p:spPr>
          <a:xfrm>
            <a:off x="7469925" y="4514725"/>
            <a:ext cx="72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solidFill>
                  <a:schemeClr val="lt1"/>
                </a:solidFill>
              </a:rPr>
              <a:t>pagina </a:t>
            </a:r>
            <a:endParaRPr sz="80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grpSp>
        <p:nvGrpSpPr>
          <p:cNvPr id="125" name="Google Shape;125;p13"/>
          <p:cNvGrpSpPr/>
          <p:nvPr/>
        </p:nvGrpSpPr>
        <p:grpSpPr>
          <a:xfrm>
            <a:off x="0" y="4572000"/>
            <a:ext cx="9144000" cy="571500"/>
            <a:chOff x="0" y="3840"/>
            <a:chExt cx="5760" cy="480"/>
          </a:xfrm>
        </p:grpSpPr>
        <p:sp>
          <p:nvSpPr>
            <p:cNvPr id="126" name="Google Shape;126;p13"/>
            <p:cNvSpPr/>
            <p:nvPr/>
          </p:nvSpPr>
          <p:spPr>
            <a:xfrm>
              <a:off x="0" y="3984"/>
              <a:ext cx="5760" cy="336"/>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27" name="Google Shape;127;p13"/>
            <p:cNvSpPr/>
            <p:nvPr/>
          </p:nvSpPr>
          <p:spPr>
            <a:xfrm>
              <a:off x="768" y="3840"/>
              <a:ext cx="4992" cy="480"/>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128" name="Google Shape;128;p13"/>
          <p:cNvSpPr txBox="1"/>
          <p:nvPr>
            <p:ph type="title"/>
          </p:nvPr>
        </p:nvSpPr>
        <p:spPr>
          <a:xfrm>
            <a:off x="1116012" y="307181"/>
            <a:ext cx="7559675" cy="43576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1pPr>
            <a:lvl2pPr lvl="1"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2pPr>
            <a:lvl3pPr lvl="2"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3pPr>
            <a:lvl4pPr lvl="3"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4pPr>
            <a:lvl5pPr lvl="4"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5pPr>
            <a:lvl6pPr lvl="5"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6pPr>
            <a:lvl7pPr lvl="6"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7pPr>
            <a:lvl8pPr lvl="7"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8pPr>
            <a:lvl9pPr lvl="8" marR="0" rtl="0" algn="l">
              <a:lnSpc>
                <a:spcPct val="100000"/>
              </a:lnSpc>
              <a:spcBef>
                <a:spcPts val="0"/>
              </a:spcBef>
              <a:spcAft>
                <a:spcPts val="0"/>
              </a:spcAft>
              <a:buSzPts val="1400"/>
              <a:buNone/>
              <a:defRPr b="1" i="0" sz="2400" u="none" cap="none" strike="noStrike">
                <a:solidFill>
                  <a:srgbClr val="822433"/>
                </a:solidFill>
                <a:latin typeface="Arial"/>
                <a:ea typeface="Arial"/>
                <a:cs typeface="Arial"/>
                <a:sym typeface="Arial"/>
              </a:defRPr>
            </a:lvl9pPr>
          </a:lstStyle>
          <a:p/>
        </p:txBody>
      </p:sp>
      <p:sp>
        <p:nvSpPr>
          <p:cNvPr id="129" name="Google Shape;129;p13"/>
          <p:cNvSpPr txBox="1"/>
          <p:nvPr>
            <p:ph idx="1" type="body"/>
          </p:nvPr>
        </p:nvSpPr>
        <p:spPr>
          <a:xfrm>
            <a:off x="1116012" y="1314450"/>
            <a:ext cx="7559675" cy="30861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rgbClr val="822433"/>
              </a:buClr>
              <a:buSzPts val="2400"/>
              <a:buFont typeface="Arial"/>
              <a:buChar char="•"/>
              <a:defRPr b="0" i="0" sz="2400" u="none" cap="none" strike="noStrike">
                <a:solidFill>
                  <a:srgbClr val="000000"/>
                </a:solidFill>
                <a:latin typeface="Arial"/>
                <a:ea typeface="Arial"/>
                <a:cs typeface="Arial"/>
                <a:sym typeface="Arial"/>
              </a:defRPr>
            </a:lvl1pPr>
            <a:lvl2pPr indent="-355600" lvl="1" marL="914400" marR="0" rtl="0" algn="l">
              <a:lnSpc>
                <a:spcPct val="100000"/>
              </a:lnSpc>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indent="-330200" lvl="2" marL="1371600" marR="0" rtl="0" algn="l">
              <a:lnSpc>
                <a:spcPct val="100000"/>
              </a:lnSpc>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17500" lvl="3" marL="1828800" marR="0" rtl="0" algn="l">
              <a:lnSpc>
                <a:spcPct val="100000"/>
              </a:lnSpc>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04800" lvl="4" marL="2286000" marR="0" rtl="0" algn="l">
              <a:lnSpc>
                <a:spcPct val="10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30" name="Google Shape;130;p13"/>
          <p:cNvSpPr txBox="1"/>
          <p:nvPr>
            <p:ph idx="10" type="dt"/>
          </p:nvPr>
        </p:nvSpPr>
        <p:spPr>
          <a:xfrm>
            <a:off x="4343400" y="4611290"/>
            <a:ext cx="1905000" cy="3429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1" name="Google Shape;131;p13"/>
          <p:cNvSpPr txBox="1"/>
          <p:nvPr>
            <p:ph idx="11" type="ftr"/>
          </p:nvPr>
        </p:nvSpPr>
        <p:spPr>
          <a:xfrm>
            <a:off x="1219200" y="4611290"/>
            <a:ext cx="28956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1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2" name="Google Shape;132;p13"/>
          <p:cNvSpPr txBox="1"/>
          <p:nvPr>
            <p:ph idx="12" type="sldNum"/>
          </p:nvPr>
        </p:nvSpPr>
        <p:spPr>
          <a:xfrm>
            <a:off x="6553200" y="461129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100"/>
              <a:buFont typeface="Arial"/>
              <a:buNone/>
              <a:defRPr b="0" i="0" sz="1100" u="none">
                <a:solidFill>
                  <a:schemeClr val="lt1"/>
                </a:solidFill>
                <a:latin typeface="Arial"/>
                <a:ea typeface="Arial"/>
                <a:cs typeface="Arial"/>
                <a:sym typeface="Arial"/>
              </a:defRPr>
            </a:lvl9pPr>
          </a:lstStyle>
          <a:p>
            <a:pPr indent="0" lvl="0" marL="0" rtl="0" algn="r">
              <a:spcBef>
                <a:spcPts val="0"/>
              </a:spcBef>
              <a:spcAft>
                <a:spcPts val="0"/>
              </a:spcAft>
              <a:buNone/>
            </a:pPr>
            <a:r>
              <a:rPr lang="it"/>
              <a:t>Pagina </a:t>
            </a:r>
            <a:fld id="{00000000-1234-1234-1234-123412341234}" type="slidenum">
              <a:rPr lang="it"/>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23.jpg"/><Relationship Id="rId5"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hyperlink" Target="http://www.youtube.com/watch?v=mEhlqw0d2pU" TargetMode="External"/><Relationship Id="rId5"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4.jp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XFihgzE0uU" TargetMode="Externa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n-vguc1SWoM" TargetMode="Externa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31.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30.jpg"/><Relationship Id="rId6"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50" name="Shape 150"/>
        <p:cNvGrpSpPr/>
        <p:nvPr/>
      </p:nvGrpSpPr>
      <p:grpSpPr>
        <a:xfrm>
          <a:off x="0" y="0"/>
          <a:ext cx="0" cy="0"/>
          <a:chOff x="0" y="0"/>
          <a:chExt cx="0" cy="0"/>
        </a:xfrm>
      </p:grpSpPr>
      <p:sp>
        <p:nvSpPr>
          <p:cNvPr id="151" name="Google Shape;151;p16"/>
          <p:cNvSpPr/>
          <p:nvPr/>
        </p:nvSpPr>
        <p:spPr>
          <a:xfrm>
            <a:off x="-4750" y="2580300"/>
            <a:ext cx="1451100" cy="256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10" type="dt"/>
          </p:nvPr>
        </p:nvSpPr>
        <p:spPr>
          <a:xfrm>
            <a:off x="4343400" y="4611290"/>
            <a:ext cx="19050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it" sz="2400" u="none">
                <a:solidFill>
                  <a:schemeClr val="dk1"/>
                </a:solidFill>
                <a:latin typeface="Arial"/>
                <a:ea typeface="Arial"/>
                <a:cs typeface="Arial"/>
                <a:sym typeface="Arial"/>
              </a:rPr>
              <a:t>03/24/2022</a:t>
            </a:r>
            <a:endParaRPr/>
          </a:p>
        </p:txBody>
      </p:sp>
      <p:sp>
        <p:nvSpPr>
          <p:cNvPr id="153" name="Google Shape;153;p16"/>
          <p:cNvSpPr txBox="1"/>
          <p:nvPr>
            <p:ph idx="1" type="subTitle"/>
          </p:nvPr>
        </p:nvSpPr>
        <p:spPr>
          <a:xfrm>
            <a:off x="2243137" y="596503"/>
            <a:ext cx="6138862" cy="514350"/>
          </a:xfrm>
          <a:prstGeom prst="rect">
            <a:avLst/>
          </a:prstGeom>
          <a:noFill/>
          <a:ln>
            <a:noFill/>
          </a:ln>
        </p:spPr>
        <p:txBody>
          <a:bodyPr anchorCtr="0" anchor="t" bIns="45700" lIns="91425" spcFirstLastPara="1" rIns="91425" wrap="square" tIns="45700">
            <a:noAutofit/>
          </a:bodyPr>
          <a:lstStyle/>
          <a:p>
            <a:pPr indent="-190500" lvl="0" marL="342900" marR="0" rtl="0" algn="l">
              <a:lnSpc>
                <a:spcPct val="100000"/>
              </a:lnSpc>
              <a:spcBef>
                <a:spcPts val="0"/>
              </a:spcBef>
              <a:spcAft>
                <a:spcPts val="0"/>
              </a:spcAft>
              <a:buClr>
                <a:srgbClr val="822433"/>
              </a:buClr>
              <a:buSzPts val="2400"/>
              <a:buFont typeface="Arial"/>
              <a:buNone/>
            </a:pPr>
            <a:r>
              <a:t/>
            </a:r>
            <a:endParaRPr b="0" i="0" sz="2400" u="none">
              <a:solidFill>
                <a:srgbClr val="000000"/>
              </a:solidFill>
              <a:latin typeface="Arial"/>
              <a:ea typeface="Arial"/>
              <a:cs typeface="Arial"/>
              <a:sym typeface="Arial"/>
            </a:endParaRPr>
          </a:p>
        </p:txBody>
      </p:sp>
      <p:grpSp>
        <p:nvGrpSpPr>
          <p:cNvPr id="154" name="Google Shape;154;p16"/>
          <p:cNvGrpSpPr/>
          <p:nvPr/>
        </p:nvGrpSpPr>
        <p:grpSpPr>
          <a:xfrm>
            <a:off x="-4762" y="0"/>
            <a:ext cx="9159542" cy="5143500"/>
            <a:chOff x="-6" y="0"/>
            <a:chExt cx="5770" cy="4320"/>
          </a:xfrm>
        </p:grpSpPr>
        <p:sp>
          <p:nvSpPr>
            <p:cNvPr id="155" name="Google Shape;155;p16"/>
            <p:cNvSpPr/>
            <p:nvPr/>
          </p:nvSpPr>
          <p:spPr>
            <a:xfrm>
              <a:off x="-6" y="0"/>
              <a:ext cx="5760" cy="2160"/>
            </a:xfrm>
            <a:prstGeom prst="rect">
              <a:avLst/>
            </a:prstGeom>
            <a:solidFill>
              <a:srgbClr val="C0CE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56" name="Google Shape;156;p16"/>
            <p:cNvPicPr preferRelativeResize="0"/>
            <p:nvPr/>
          </p:nvPicPr>
          <p:blipFill rotWithShape="1">
            <a:blip r:embed="rId3">
              <a:alphaModFix/>
            </a:blip>
            <a:srcRect b="0" l="0" r="0" t="0"/>
            <a:stretch/>
          </p:blipFill>
          <p:spPr>
            <a:xfrm>
              <a:off x="900" y="1728"/>
              <a:ext cx="4864" cy="2592"/>
            </a:xfrm>
            <a:prstGeom prst="rect">
              <a:avLst/>
            </a:prstGeom>
            <a:noFill/>
            <a:ln>
              <a:noFill/>
            </a:ln>
          </p:spPr>
        </p:pic>
      </p:grpSp>
      <p:sp>
        <p:nvSpPr>
          <p:cNvPr id="157" name="Google Shape;157;p16"/>
          <p:cNvSpPr txBox="1"/>
          <p:nvPr>
            <p:ph type="ctrTitle"/>
          </p:nvPr>
        </p:nvSpPr>
        <p:spPr>
          <a:xfrm>
            <a:off x="2247900" y="307165"/>
            <a:ext cx="6096000" cy="112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it"/>
              <a:t>IMPLEMENTATION OF IMPEDANCE CONTROL FOR A TELE-ECHOGRAPHIC SYSTEM </a:t>
            </a:r>
            <a:endParaRPr b="1" i="0" sz="2400" u="none">
              <a:solidFill>
                <a:srgbClr val="822433"/>
              </a:solidFill>
              <a:latin typeface="Arial"/>
              <a:ea typeface="Arial"/>
              <a:cs typeface="Arial"/>
              <a:sym typeface="Arial"/>
            </a:endParaRPr>
          </a:p>
        </p:txBody>
      </p:sp>
      <p:sp>
        <p:nvSpPr>
          <p:cNvPr id="158" name="Google Shape;158;p16"/>
          <p:cNvSpPr txBox="1"/>
          <p:nvPr/>
        </p:nvSpPr>
        <p:spPr>
          <a:xfrm>
            <a:off x="5890700" y="3907500"/>
            <a:ext cx="288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lt1"/>
                </a:solidFill>
              </a:rPr>
              <a:t>Caterina Borzillo - 1808187</a:t>
            </a:r>
            <a:r>
              <a:rPr b="1" lang="it">
                <a:solidFill>
                  <a:schemeClr val="lt1"/>
                </a:solidFill>
              </a:rPr>
              <a:t>  Federica Cocci - 1802435 </a:t>
            </a:r>
            <a:r>
              <a:rPr b="1" lang="it">
                <a:solidFill>
                  <a:schemeClr val="lt1"/>
                </a:solidFill>
              </a:rPr>
              <a:t>Damiano Gasperini - 1796880</a:t>
            </a:r>
            <a:endParaRPr b="1">
              <a:solidFill>
                <a:schemeClr val="lt1"/>
              </a:solidFill>
            </a:endParaRPr>
          </a:p>
          <a:p>
            <a:pPr indent="0" lvl="0" marL="0" rtl="0" algn="l">
              <a:spcBef>
                <a:spcPts val="0"/>
              </a:spcBef>
              <a:spcAft>
                <a:spcPts val="0"/>
              </a:spcAft>
              <a:buNone/>
            </a:pPr>
            <a:r>
              <a:rPr b="1" lang="it">
                <a:solidFill>
                  <a:schemeClr val="lt1"/>
                </a:solidFill>
              </a:rPr>
              <a:t>Matteo Germano - 1807599</a:t>
            </a:r>
            <a:endParaRPr b="1">
              <a:solidFill>
                <a:schemeClr val="lt1"/>
              </a:solidFill>
            </a:endParaRPr>
          </a:p>
        </p:txBody>
      </p:sp>
      <p:sp>
        <p:nvSpPr>
          <p:cNvPr id="159" name="Google Shape;159;p16"/>
          <p:cNvSpPr txBox="1"/>
          <p:nvPr/>
        </p:nvSpPr>
        <p:spPr>
          <a:xfrm>
            <a:off x="217200" y="4613400"/>
            <a:ext cx="382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lt1"/>
                </a:solidFill>
              </a:rPr>
              <a:t>Medical Robotics - 01/04/2022</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Impedance Control</a:t>
            </a:r>
            <a:endParaRPr/>
          </a:p>
        </p:txBody>
      </p:sp>
      <p:sp>
        <p:nvSpPr>
          <p:cNvPr id="254" name="Google Shape;254;p25"/>
          <p:cNvSpPr txBox="1"/>
          <p:nvPr>
            <p:ph idx="1" type="body"/>
          </p:nvPr>
        </p:nvSpPr>
        <p:spPr>
          <a:xfrm>
            <a:off x="293150" y="908075"/>
            <a:ext cx="8312100" cy="3086100"/>
          </a:xfrm>
          <a:prstGeom prst="rect">
            <a:avLst/>
          </a:prstGeom>
        </p:spPr>
        <p:txBody>
          <a:bodyPr anchorCtr="0" anchor="t" bIns="45700" lIns="91425" spcFirstLastPara="1" rIns="91425" wrap="square" tIns="45700">
            <a:noAutofit/>
          </a:bodyPr>
          <a:lstStyle/>
          <a:p>
            <a:pPr indent="-304800" lvl="0" marL="457200" rtl="0" algn="l">
              <a:spcBef>
                <a:spcPts val="360"/>
              </a:spcBef>
              <a:spcAft>
                <a:spcPts val="0"/>
              </a:spcAft>
              <a:buSzPts val="1200"/>
              <a:buChar char="•"/>
            </a:pPr>
            <a:r>
              <a:rPr lang="it"/>
              <a:t>Choose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with</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a:t>
            </a:r>
            <a:r>
              <a:rPr lang="it"/>
              <a:t>under the assumption of error-free force measurements, yields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55" name="Google Shape;255;p25"/>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56" name="Google Shape;256;p25"/>
          <p:cNvPicPr preferRelativeResize="0"/>
          <p:nvPr/>
        </p:nvPicPr>
        <p:blipFill>
          <a:blip r:embed="rId3">
            <a:alphaModFix/>
          </a:blip>
          <a:stretch>
            <a:fillRect/>
          </a:stretch>
        </p:blipFill>
        <p:spPr>
          <a:xfrm>
            <a:off x="756350" y="1266225"/>
            <a:ext cx="3486150" cy="571500"/>
          </a:xfrm>
          <a:prstGeom prst="rect">
            <a:avLst/>
          </a:prstGeom>
          <a:noFill/>
          <a:ln>
            <a:noFill/>
          </a:ln>
        </p:spPr>
      </p:pic>
      <p:pic>
        <p:nvPicPr>
          <p:cNvPr id="257" name="Google Shape;257;p25"/>
          <p:cNvPicPr preferRelativeResize="0"/>
          <p:nvPr/>
        </p:nvPicPr>
        <p:blipFill>
          <a:blip r:embed="rId4">
            <a:alphaModFix/>
          </a:blip>
          <a:stretch>
            <a:fillRect/>
          </a:stretch>
        </p:blipFill>
        <p:spPr>
          <a:xfrm>
            <a:off x="756350" y="2184425"/>
            <a:ext cx="6419850" cy="533400"/>
          </a:xfrm>
          <a:prstGeom prst="rect">
            <a:avLst/>
          </a:prstGeom>
          <a:noFill/>
          <a:ln>
            <a:noFill/>
          </a:ln>
        </p:spPr>
      </p:pic>
      <p:pic>
        <p:nvPicPr>
          <p:cNvPr id="258" name="Google Shape;258;p25"/>
          <p:cNvPicPr preferRelativeResize="0"/>
          <p:nvPr/>
        </p:nvPicPr>
        <p:blipFill>
          <a:blip r:embed="rId5">
            <a:alphaModFix/>
          </a:blip>
          <a:stretch>
            <a:fillRect/>
          </a:stretch>
        </p:blipFill>
        <p:spPr>
          <a:xfrm>
            <a:off x="756350" y="3270525"/>
            <a:ext cx="2819400" cy="38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293150" y="307125"/>
            <a:ext cx="42789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KUKA framework (1)</a:t>
            </a:r>
            <a:endParaRPr/>
          </a:p>
        </p:txBody>
      </p:sp>
      <p:sp>
        <p:nvSpPr>
          <p:cNvPr id="264" name="Google Shape;264;p26"/>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65" name="Google Shape;265;p26"/>
          <p:cNvPicPr preferRelativeResize="0"/>
          <p:nvPr/>
        </p:nvPicPr>
        <p:blipFill>
          <a:blip r:embed="rId3">
            <a:alphaModFix/>
          </a:blip>
          <a:stretch>
            <a:fillRect/>
          </a:stretch>
        </p:blipFill>
        <p:spPr>
          <a:xfrm>
            <a:off x="5564400" y="0"/>
            <a:ext cx="3579600" cy="4570675"/>
          </a:xfrm>
          <a:prstGeom prst="rect">
            <a:avLst/>
          </a:prstGeom>
          <a:noFill/>
          <a:ln>
            <a:noFill/>
          </a:ln>
        </p:spPr>
      </p:pic>
      <p:sp>
        <p:nvSpPr>
          <p:cNvPr id="266" name="Google Shape;266;p26"/>
          <p:cNvSpPr txBox="1"/>
          <p:nvPr>
            <p:ph idx="1" type="body"/>
          </p:nvPr>
        </p:nvSpPr>
        <p:spPr>
          <a:xfrm>
            <a:off x="293150" y="908075"/>
            <a:ext cx="5189100" cy="34797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360"/>
              </a:spcBef>
              <a:spcAft>
                <a:spcPts val="0"/>
              </a:spcAft>
              <a:buClr>
                <a:schemeClr val="dk1"/>
              </a:buClr>
              <a:buSzPts val="1200"/>
              <a:buChar char="•"/>
            </a:pPr>
            <a:r>
              <a:rPr lang="it"/>
              <a:t>F</a:t>
            </a:r>
            <a:r>
              <a:rPr lang="it"/>
              <a:t>irst attempt to resolve the task</a:t>
            </a:r>
            <a:endParaRPr/>
          </a:p>
          <a:p>
            <a:pPr indent="-304800" lvl="0" marL="457200" rtl="0" algn="l">
              <a:lnSpc>
                <a:spcPct val="115000"/>
              </a:lnSpc>
              <a:spcBef>
                <a:spcPts val="0"/>
              </a:spcBef>
              <a:spcAft>
                <a:spcPts val="0"/>
              </a:spcAft>
              <a:buClr>
                <a:schemeClr val="dk1"/>
              </a:buClr>
              <a:buSzPts val="1200"/>
              <a:buChar char="•"/>
            </a:pPr>
            <a:r>
              <a:rPr lang="it"/>
              <a:t>D</a:t>
            </a:r>
            <a:r>
              <a:rPr lang="it"/>
              <a:t>eveloped using Visual Studio and V-REP and then CoppeliaSim</a:t>
            </a:r>
            <a:endParaRPr/>
          </a:p>
          <a:p>
            <a:pPr indent="0" lvl="0" marL="0" rtl="0" algn="l">
              <a:lnSpc>
                <a:spcPct val="115000"/>
              </a:lnSpc>
              <a:spcBef>
                <a:spcPts val="360"/>
              </a:spcBef>
              <a:spcAft>
                <a:spcPts val="0"/>
              </a:spcAft>
              <a:buNone/>
            </a:pPr>
            <a:r>
              <a:rPr lang="it"/>
              <a:t>V-REP scenario</a:t>
            </a:r>
            <a:endParaRPr/>
          </a:p>
          <a:p>
            <a:pPr indent="-304800" lvl="0" marL="457200" rtl="0" algn="l">
              <a:spcBef>
                <a:spcPts val="360"/>
              </a:spcBef>
              <a:spcAft>
                <a:spcPts val="0"/>
              </a:spcAft>
              <a:buSzPts val="1200"/>
              <a:buAutoNum type="arabicPeriod"/>
            </a:pPr>
            <a:r>
              <a:rPr lang="it"/>
              <a:t>In order to implement the control law, we needed the torque control while in the given framework there was the position control</a:t>
            </a:r>
            <a:endParaRPr/>
          </a:p>
          <a:p>
            <a:pPr indent="0" lvl="0" marL="457200" rtl="0" algn="l">
              <a:spcBef>
                <a:spcPts val="360"/>
              </a:spcBef>
              <a:spcAft>
                <a:spcPts val="0"/>
              </a:spcAft>
              <a:buNone/>
            </a:pPr>
            <a:r>
              <a:rPr lang="it"/>
              <a:t>	→ implementation of </a:t>
            </a:r>
            <a:r>
              <a:rPr lang="it"/>
              <a:t>setJointTorque()</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0" lvl="0" marL="457200" rtl="0" algn="l">
              <a:spcBef>
                <a:spcPts val="360"/>
              </a:spcBef>
              <a:spcAft>
                <a:spcPts val="0"/>
              </a:spcAft>
              <a:buNone/>
            </a:pPr>
            <a:r>
              <a:t/>
            </a:r>
            <a:endParaRPr/>
          </a:p>
          <a:p>
            <a:pPr indent="0" lvl="0" marL="457200" rtl="0" algn="l">
              <a:spcBef>
                <a:spcPts val="360"/>
              </a:spcBef>
              <a:spcAft>
                <a:spcPts val="0"/>
              </a:spcAft>
              <a:buNone/>
            </a:pPr>
            <a:r>
              <a:t/>
            </a:r>
            <a:endParaRPr/>
          </a:p>
          <a:p>
            <a:pPr indent="0" lvl="0" marL="457200" rtl="0" algn="l">
              <a:spcBef>
                <a:spcPts val="360"/>
              </a:spcBef>
              <a:spcAft>
                <a:spcPts val="0"/>
              </a:spcAft>
              <a:buNone/>
            </a:pPr>
            <a:r>
              <a:t/>
            </a:r>
            <a:endParaRPr/>
          </a:p>
          <a:p>
            <a:pPr indent="-304800" lvl="0" marL="457200" rtl="0" algn="l">
              <a:spcBef>
                <a:spcPts val="360"/>
              </a:spcBef>
              <a:spcAft>
                <a:spcPts val="0"/>
              </a:spcAft>
              <a:buSzPts val="1200"/>
              <a:buAutoNum type="arabicPeriod" startAt="2"/>
            </a:pPr>
            <a:r>
              <a:rPr lang="it"/>
              <a:t>Actually in the function setJointTorque, a function called</a:t>
            </a:r>
            <a:endParaRPr/>
          </a:p>
          <a:p>
            <a:pPr indent="0" lvl="0" marL="457200" rtl="0" algn="l">
              <a:spcBef>
                <a:spcPts val="0"/>
              </a:spcBef>
              <a:spcAft>
                <a:spcPts val="0"/>
              </a:spcAft>
              <a:buNone/>
            </a:pPr>
            <a:r>
              <a:rPr lang="it"/>
              <a:t>simxSetJointMaxForce was used but it was not compatible with V-REP version</a:t>
            </a:r>
            <a:endParaRPr/>
          </a:p>
          <a:p>
            <a:pPr indent="457200" lvl="0" marL="457200" rtl="0" algn="l">
              <a:spcBef>
                <a:spcPts val="360"/>
              </a:spcBef>
              <a:spcAft>
                <a:spcPts val="0"/>
              </a:spcAft>
              <a:buNone/>
            </a:pPr>
            <a:r>
              <a:rPr lang="it"/>
              <a:t>→ change from V-REP to CoppeliaSim</a:t>
            </a:r>
            <a:endParaRPr/>
          </a:p>
        </p:txBody>
      </p:sp>
      <p:pic>
        <p:nvPicPr>
          <p:cNvPr id="267" name="Google Shape;267;p26"/>
          <p:cNvPicPr preferRelativeResize="0"/>
          <p:nvPr/>
        </p:nvPicPr>
        <p:blipFill>
          <a:blip r:embed="rId4">
            <a:alphaModFix/>
          </a:blip>
          <a:stretch>
            <a:fillRect/>
          </a:stretch>
        </p:blipFill>
        <p:spPr>
          <a:xfrm>
            <a:off x="495375" y="2349578"/>
            <a:ext cx="4784650" cy="10128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293150" y="307125"/>
            <a:ext cx="41883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KUKA framework (2)</a:t>
            </a:r>
            <a:endParaRPr/>
          </a:p>
        </p:txBody>
      </p:sp>
      <p:sp>
        <p:nvSpPr>
          <p:cNvPr id="273" name="Google Shape;273;p27"/>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74" name="Google Shape;274;p27"/>
          <p:cNvPicPr preferRelativeResize="0"/>
          <p:nvPr/>
        </p:nvPicPr>
        <p:blipFill>
          <a:blip r:embed="rId3">
            <a:alphaModFix/>
          </a:blip>
          <a:stretch>
            <a:fillRect/>
          </a:stretch>
        </p:blipFill>
        <p:spPr>
          <a:xfrm>
            <a:off x="5564400" y="0"/>
            <a:ext cx="3579600" cy="4570675"/>
          </a:xfrm>
          <a:prstGeom prst="rect">
            <a:avLst/>
          </a:prstGeom>
          <a:noFill/>
          <a:ln>
            <a:noFill/>
          </a:ln>
        </p:spPr>
      </p:pic>
      <p:sp>
        <p:nvSpPr>
          <p:cNvPr id="275" name="Google Shape;275;p27"/>
          <p:cNvSpPr txBox="1"/>
          <p:nvPr>
            <p:ph idx="1" type="body"/>
          </p:nvPr>
        </p:nvSpPr>
        <p:spPr>
          <a:xfrm>
            <a:off x="293150" y="908075"/>
            <a:ext cx="5189100" cy="34797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a:t>CoppeliaSim scenario</a:t>
            </a:r>
            <a:endParaRPr/>
          </a:p>
          <a:p>
            <a:pPr indent="-304800" lvl="0" marL="457200" rtl="0" algn="l">
              <a:lnSpc>
                <a:spcPct val="115000"/>
              </a:lnSpc>
              <a:spcBef>
                <a:spcPts val="360"/>
              </a:spcBef>
              <a:spcAft>
                <a:spcPts val="0"/>
              </a:spcAft>
              <a:buSzPts val="1200"/>
              <a:buAutoNum type="arabicPeriod"/>
            </a:pPr>
            <a:r>
              <a:rPr lang="it"/>
              <a:t>Implementation of the control law</a:t>
            </a:r>
            <a:endParaRPr/>
          </a:p>
          <a:p>
            <a:pPr indent="0" lvl="0" marL="457200" rtl="0" algn="l">
              <a:lnSpc>
                <a:spcPct val="115000"/>
              </a:lnSpc>
              <a:spcBef>
                <a:spcPts val="360"/>
              </a:spcBef>
              <a:spcAft>
                <a:spcPts val="0"/>
              </a:spcAft>
              <a:buNone/>
            </a:pPr>
            <a:r>
              <a:rPr lang="it"/>
              <a:t>	→ not working</a:t>
            </a:r>
            <a:endParaRPr/>
          </a:p>
          <a:p>
            <a:pPr indent="-304800" lvl="0" marL="457200" rtl="0" algn="l">
              <a:spcBef>
                <a:spcPts val="360"/>
              </a:spcBef>
              <a:spcAft>
                <a:spcPts val="0"/>
              </a:spcAft>
              <a:buSzPts val="1200"/>
              <a:buAutoNum type="arabicPeriod"/>
            </a:pPr>
            <a:r>
              <a:rPr lang="it"/>
              <a:t>Reduce the task to a regulation problem </a:t>
            </a:r>
            <a:r>
              <a:rPr lang="it"/>
              <a:t>by using a dummy in the CoppeliaSim scene</a:t>
            </a:r>
            <a:endParaRPr/>
          </a:p>
          <a:p>
            <a:pPr indent="0" lvl="0" marL="457200" rtl="0" algn="l">
              <a:spcBef>
                <a:spcPts val="360"/>
              </a:spcBef>
              <a:spcAft>
                <a:spcPts val="0"/>
              </a:spcAft>
              <a:buNone/>
            </a:pPr>
            <a:r>
              <a:rPr lang="it"/>
              <a:t>	→ randomic movement</a:t>
            </a:r>
            <a:endParaRPr/>
          </a:p>
          <a:p>
            <a:pPr indent="-304800" lvl="0" marL="457200" rtl="0" algn="l">
              <a:spcBef>
                <a:spcPts val="360"/>
              </a:spcBef>
              <a:spcAft>
                <a:spcPts val="0"/>
              </a:spcAft>
              <a:buSzPts val="1200"/>
              <a:buAutoNum type="arabicPeriod"/>
            </a:pPr>
            <a:r>
              <a:rPr lang="it"/>
              <a:t>Analyse the evolution over time of commanded and desired torques by means of plots</a:t>
            </a:r>
            <a:endParaRPr/>
          </a:p>
          <a:p>
            <a:pPr indent="457200" lvl="0" marL="457200" rtl="0" algn="l">
              <a:spcBef>
                <a:spcPts val="360"/>
              </a:spcBef>
              <a:spcAft>
                <a:spcPts val="0"/>
              </a:spcAft>
              <a:buNone/>
            </a:pPr>
            <a:r>
              <a:rPr lang="it"/>
              <a:t>→ two completely different behaviours</a:t>
            </a:r>
            <a:endParaRPr/>
          </a:p>
          <a:p>
            <a:pPr indent="-304800" lvl="0" marL="457200" rtl="0" algn="l">
              <a:spcBef>
                <a:spcPts val="360"/>
              </a:spcBef>
              <a:spcAft>
                <a:spcPts val="0"/>
              </a:spcAft>
              <a:buSzPts val="1200"/>
              <a:buAutoNum type="arabicPeriod" startAt="4"/>
            </a:pPr>
            <a:r>
              <a:rPr lang="it"/>
              <a:t>Implementation of the easiest control law: u = g</a:t>
            </a:r>
            <a:endParaRPr/>
          </a:p>
          <a:p>
            <a:pPr indent="0" lvl="0" marL="457200" rtl="0" algn="l">
              <a:spcBef>
                <a:spcPts val="360"/>
              </a:spcBef>
              <a:spcAft>
                <a:spcPts val="0"/>
              </a:spcAft>
              <a:buNone/>
            </a:pPr>
            <a:r>
              <a:rPr lang="it"/>
              <a:t>	→ failure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76" name="Google Shape;276;p27"/>
          <p:cNvSpPr txBox="1"/>
          <p:nvPr/>
        </p:nvSpPr>
        <p:spPr>
          <a:xfrm>
            <a:off x="1902650" y="3787475"/>
            <a:ext cx="3579600" cy="6003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it" sz="1200"/>
              <a:t>WE SUPPOSE A PROBLEM WITH </a:t>
            </a:r>
            <a:endParaRPr sz="1200"/>
          </a:p>
          <a:p>
            <a:pPr indent="0" lvl="0" marL="0" rtl="0" algn="l">
              <a:spcBef>
                <a:spcPts val="360"/>
              </a:spcBef>
              <a:spcAft>
                <a:spcPts val="0"/>
              </a:spcAft>
              <a:buNone/>
            </a:pPr>
            <a:r>
              <a:rPr lang="it" sz="1200"/>
              <a:t>THE ALREADY IMPLEMENTED DYNAMIC</a:t>
            </a:r>
            <a:endParaRPr/>
          </a:p>
        </p:txBody>
      </p:sp>
      <p:sp>
        <p:nvSpPr>
          <p:cNvPr id="277" name="Google Shape;277;p27"/>
          <p:cNvSpPr/>
          <p:nvPr/>
        </p:nvSpPr>
        <p:spPr>
          <a:xfrm>
            <a:off x="499000" y="3934400"/>
            <a:ext cx="1321500" cy="1959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293150" y="307125"/>
            <a:ext cx="49080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FRANKA framework (1)</a:t>
            </a:r>
            <a:endParaRPr/>
          </a:p>
        </p:txBody>
      </p:sp>
      <p:sp>
        <p:nvSpPr>
          <p:cNvPr id="283" name="Google Shape;283;p28"/>
          <p:cNvSpPr txBox="1"/>
          <p:nvPr>
            <p:ph idx="1" type="body"/>
          </p:nvPr>
        </p:nvSpPr>
        <p:spPr>
          <a:xfrm>
            <a:off x="293150" y="908075"/>
            <a:ext cx="5189100" cy="34797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360"/>
              </a:spcBef>
              <a:spcAft>
                <a:spcPts val="0"/>
              </a:spcAft>
              <a:buClr>
                <a:schemeClr val="dk1"/>
              </a:buClr>
              <a:buSzPts val="1200"/>
              <a:buChar char="•"/>
            </a:pPr>
            <a:r>
              <a:rPr lang="it"/>
              <a:t>Second attempt to resolve the task</a:t>
            </a:r>
            <a:endParaRPr/>
          </a:p>
          <a:p>
            <a:pPr indent="-304800" lvl="0" marL="457200" rtl="0" algn="l">
              <a:lnSpc>
                <a:spcPct val="115000"/>
              </a:lnSpc>
              <a:spcBef>
                <a:spcPts val="0"/>
              </a:spcBef>
              <a:spcAft>
                <a:spcPts val="0"/>
              </a:spcAft>
              <a:buClr>
                <a:schemeClr val="dk1"/>
              </a:buClr>
              <a:buSzPts val="1200"/>
              <a:buChar char="•"/>
            </a:pPr>
            <a:r>
              <a:rPr lang="it"/>
              <a:t>D</a:t>
            </a:r>
            <a:r>
              <a:rPr lang="it"/>
              <a:t>eveloped using Visual Studio and CoppeliaSim</a:t>
            </a:r>
            <a:endParaRPr/>
          </a:p>
          <a:p>
            <a:pPr indent="0" lvl="0" marL="0" rtl="0" algn="l">
              <a:lnSpc>
                <a:spcPct val="115000"/>
              </a:lnSpc>
              <a:spcBef>
                <a:spcPts val="360"/>
              </a:spcBef>
              <a:spcAft>
                <a:spcPts val="0"/>
              </a:spcAft>
              <a:buNone/>
            </a:pPr>
            <a:r>
              <a:rPr lang="it"/>
              <a:t>This time the scene in CoppeliaSim contains only the manipulator without the phantom, the end-effector/probe and the force sensor.</a:t>
            </a:r>
            <a:endParaRPr/>
          </a:p>
          <a:p>
            <a:pPr indent="-298450" lvl="0" marL="457200" rtl="0" algn="l">
              <a:spcBef>
                <a:spcPts val="360"/>
              </a:spcBef>
              <a:spcAft>
                <a:spcPts val="0"/>
              </a:spcAft>
              <a:buSzPts val="1100"/>
              <a:buAutoNum type="arabicPeriod"/>
            </a:pPr>
            <a:r>
              <a:rPr lang="it"/>
              <a:t>Implementation of the easiest case of torque control u = g </a:t>
            </a:r>
            <a:endParaRPr/>
          </a:p>
          <a:p>
            <a:pPr indent="457200" lvl="0" marL="457200" rtl="0" algn="l">
              <a:spcBef>
                <a:spcPts val="360"/>
              </a:spcBef>
              <a:spcAft>
                <a:spcPts val="0"/>
              </a:spcAft>
              <a:buNone/>
            </a:pPr>
            <a:r>
              <a:rPr lang="it"/>
              <a:t>→ all works</a:t>
            </a:r>
            <a:endParaRPr/>
          </a:p>
          <a:p>
            <a:pPr indent="457200" lvl="0" marL="457200" rtl="0" algn="l">
              <a:spcBef>
                <a:spcPts val="360"/>
              </a:spcBef>
              <a:spcAft>
                <a:spcPts val="0"/>
              </a:spcAft>
              <a:buNone/>
            </a:pPr>
            <a:r>
              <a:rPr lang="it"/>
              <a:t>→ step by step increase the complexity of the control law</a:t>
            </a:r>
            <a:endParaRPr/>
          </a:p>
          <a:p>
            <a:pPr indent="-304800" lvl="0" marL="457200" rtl="0" algn="l">
              <a:spcBef>
                <a:spcPts val="360"/>
              </a:spcBef>
              <a:spcAft>
                <a:spcPts val="0"/>
              </a:spcAft>
              <a:buSzPts val="1200"/>
              <a:buAutoNum type="arabicPeriod" startAt="2"/>
            </a:pPr>
            <a:r>
              <a:rPr lang="it"/>
              <a:t>Implementation of the regulation task using a dummy object	</a:t>
            </a:r>
            <a:endParaRPr/>
          </a:p>
          <a:p>
            <a:pPr indent="457200" lvl="0" marL="457200" rtl="0" algn="l">
              <a:spcBef>
                <a:spcPts val="360"/>
              </a:spcBef>
              <a:spcAft>
                <a:spcPts val="0"/>
              </a:spcAft>
              <a:buNone/>
            </a:pPr>
            <a:r>
              <a:rPr lang="it"/>
              <a:t>→ success</a:t>
            </a:r>
            <a:endParaRPr/>
          </a:p>
          <a:p>
            <a:pPr indent="-304800" lvl="0" marL="457200" rtl="0" algn="l">
              <a:spcBef>
                <a:spcPts val="360"/>
              </a:spcBef>
              <a:spcAft>
                <a:spcPts val="0"/>
              </a:spcAft>
              <a:buSzPts val="1200"/>
              <a:buAutoNum type="arabicPeriod" startAt="3"/>
            </a:pPr>
            <a:r>
              <a:rPr lang="it"/>
              <a:t>Addition of the force sensor and a table with a small cube on it</a:t>
            </a:r>
            <a:endParaRPr/>
          </a:p>
          <a:p>
            <a:pPr indent="457200" lvl="0" marL="457200" rtl="0" algn="l">
              <a:spcBef>
                <a:spcPts val="360"/>
              </a:spcBef>
              <a:spcAft>
                <a:spcPts val="0"/>
              </a:spcAft>
              <a:buNone/>
            </a:pPr>
            <a:r>
              <a:rPr lang="it"/>
              <a:t>→ simulation of a contact force</a:t>
            </a:r>
            <a:endParaRPr/>
          </a:p>
          <a:p>
            <a:pPr indent="-304800" lvl="0" marL="457200" rtl="0" algn="l">
              <a:spcBef>
                <a:spcPts val="360"/>
              </a:spcBef>
              <a:spcAft>
                <a:spcPts val="0"/>
              </a:spcAft>
              <a:buSzPts val="1200"/>
              <a:buAutoNum type="arabicPeriod" startAt="3"/>
            </a:pPr>
            <a:r>
              <a:rPr lang="it"/>
              <a:t>Implementation of the regulation control law moving the dummy just below the cube surface </a:t>
            </a:r>
            <a:endParaRPr/>
          </a:p>
          <a:p>
            <a:pPr indent="457200" lvl="0" marL="457200" rtl="0" algn="l">
              <a:spcBef>
                <a:spcPts val="360"/>
              </a:spcBef>
              <a:spcAft>
                <a:spcPts val="0"/>
              </a:spcAft>
              <a:buNone/>
            </a:pPr>
            <a:r>
              <a:rPr lang="it"/>
              <a:t>→ random movement (also using block gain K) in </a:t>
            </a:r>
            <a:endParaRPr/>
          </a:p>
        </p:txBody>
      </p:sp>
      <p:sp>
        <p:nvSpPr>
          <p:cNvPr id="284" name="Google Shape;284;p28"/>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85" name="Google Shape;285;p28"/>
          <p:cNvPicPr preferRelativeResize="0"/>
          <p:nvPr/>
        </p:nvPicPr>
        <p:blipFill>
          <a:blip r:embed="rId3">
            <a:alphaModFix/>
          </a:blip>
          <a:stretch>
            <a:fillRect/>
          </a:stretch>
        </p:blipFill>
        <p:spPr>
          <a:xfrm>
            <a:off x="5565600" y="0"/>
            <a:ext cx="3578400" cy="4570675"/>
          </a:xfrm>
          <a:prstGeom prst="rect">
            <a:avLst/>
          </a:prstGeom>
          <a:noFill/>
          <a:ln>
            <a:noFill/>
          </a:ln>
        </p:spPr>
      </p:pic>
      <p:sp>
        <p:nvSpPr>
          <p:cNvPr id="286" name="Google Shape;286;p28"/>
          <p:cNvSpPr txBox="1"/>
          <p:nvPr/>
        </p:nvSpPr>
        <p:spPr>
          <a:xfrm>
            <a:off x="1429100" y="3934375"/>
            <a:ext cx="2917200" cy="3693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it" sz="1200"/>
              <a:t>sensor/sensorless case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293150" y="307125"/>
            <a:ext cx="49080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FRANKA framework (2)</a:t>
            </a:r>
            <a:endParaRPr/>
          </a:p>
        </p:txBody>
      </p:sp>
      <p:sp>
        <p:nvSpPr>
          <p:cNvPr id="292" name="Google Shape;292;p29"/>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93" name="Google Shape;293;p29"/>
          <p:cNvPicPr preferRelativeResize="0"/>
          <p:nvPr/>
        </p:nvPicPr>
        <p:blipFill>
          <a:blip r:embed="rId3">
            <a:alphaModFix/>
          </a:blip>
          <a:stretch>
            <a:fillRect/>
          </a:stretch>
        </p:blipFill>
        <p:spPr>
          <a:xfrm>
            <a:off x="5565600" y="0"/>
            <a:ext cx="3578400" cy="4570675"/>
          </a:xfrm>
          <a:prstGeom prst="rect">
            <a:avLst/>
          </a:prstGeom>
          <a:noFill/>
          <a:ln>
            <a:noFill/>
          </a:ln>
        </p:spPr>
      </p:pic>
      <p:pic>
        <p:nvPicPr>
          <p:cNvPr id="294" name="Google Shape;294;p29" title="28.02.2022">
            <a:hlinkClick r:id="rId4"/>
          </p:cNvPr>
          <p:cNvPicPr preferRelativeResize="0"/>
          <p:nvPr/>
        </p:nvPicPr>
        <p:blipFill>
          <a:blip r:embed="rId5">
            <a:alphaModFix/>
          </a:blip>
          <a:stretch>
            <a:fillRect/>
          </a:stretch>
        </p:blipFill>
        <p:spPr>
          <a:xfrm>
            <a:off x="1416214" y="845025"/>
            <a:ext cx="2661875" cy="1996426"/>
          </a:xfrm>
          <a:prstGeom prst="rect">
            <a:avLst/>
          </a:prstGeom>
          <a:noFill/>
          <a:ln>
            <a:noFill/>
          </a:ln>
        </p:spPr>
      </p:pic>
      <p:sp>
        <p:nvSpPr>
          <p:cNvPr id="295" name="Google Shape;295;p29"/>
          <p:cNvSpPr txBox="1"/>
          <p:nvPr/>
        </p:nvSpPr>
        <p:spPr>
          <a:xfrm>
            <a:off x="701013" y="3058175"/>
            <a:ext cx="4092300" cy="11082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lang="it" sz="1200"/>
              <a:t>In our opinion there could be several problems related to the CoppeliaSim scene or to the robot’s dynamic model and moreover we noticed that in the received scene not all the links of the robot were dynamically enabled and respondable, introducing other possible errors.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415950" y="1967900"/>
            <a:ext cx="8312100" cy="537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it" sz="3600">
                <a:solidFill>
                  <a:schemeClr val="dk1"/>
                </a:solidFill>
              </a:rPr>
              <a:t>FRANKA Framework with ROS</a:t>
            </a:r>
            <a:endParaRPr/>
          </a:p>
        </p:txBody>
      </p:sp>
      <p:sp>
        <p:nvSpPr>
          <p:cNvPr id="301" name="Google Shape;301;p30"/>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Main requirements</a:t>
            </a:r>
            <a:endParaRPr/>
          </a:p>
        </p:txBody>
      </p:sp>
      <p:sp>
        <p:nvSpPr>
          <p:cNvPr id="307" name="Google Shape;307;p31"/>
          <p:cNvSpPr txBox="1"/>
          <p:nvPr>
            <p:ph idx="1" type="body"/>
          </p:nvPr>
        </p:nvSpPr>
        <p:spPr>
          <a:xfrm>
            <a:off x="293150" y="908075"/>
            <a:ext cx="8312100" cy="36627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it" sz="2400"/>
              <a:t>ROS (melodic or noetic)</a:t>
            </a:r>
            <a:endParaRPr sz="2400"/>
          </a:p>
          <a:p>
            <a:pPr indent="0" lvl="0" marL="0" rtl="0" algn="l">
              <a:lnSpc>
                <a:spcPct val="115000"/>
              </a:lnSpc>
              <a:spcBef>
                <a:spcPts val="600"/>
              </a:spcBef>
              <a:spcAft>
                <a:spcPts val="0"/>
              </a:spcAft>
              <a:buNone/>
            </a:pPr>
            <a:r>
              <a:t/>
            </a:r>
            <a:endParaRPr sz="2400">
              <a:solidFill>
                <a:schemeClr val="dk1"/>
              </a:solidFill>
            </a:endParaRPr>
          </a:p>
          <a:p>
            <a:pPr indent="-381000" lvl="0" marL="457200" rtl="0" algn="l">
              <a:lnSpc>
                <a:spcPct val="115000"/>
              </a:lnSpc>
              <a:spcBef>
                <a:spcPts val="600"/>
              </a:spcBef>
              <a:spcAft>
                <a:spcPts val="0"/>
              </a:spcAft>
              <a:buSzPts val="2400"/>
              <a:buChar char="●"/>
            </a:pPr>
            <a:r>
              <a:rPr lang="it" sz="2400"/>
              <a:t>CoppeliaSim</a:t>
            </a:r>
            <a:endParaRPr sz="2400"/>
          </a:p>
          <a:p>
            <a:pPr indent="0" lvl="0" marL="0" rtl="0" algn="l">
              <a:lnSpc>
                <a:spcPct val="115000"/>
              </a:lnSpc>
              <a:spcBef>
                <a:spcPts val="600"/>
              </a:spcBef>
              <a:spcAft>
                <a:spcPts val="0"/>
              </a:spcAft>
              <a:buNone/>
            </a:pPr>
            <a:r>
              <a:t/>
            </a:r>
            <a:endParaRPr sz="2400">
              <a:solidFill>
                <a:schemeClr val="dk1"/>
              </a:solidFill>
            </a:endParaRPr>
          </a:p>
          <a:p>
            <a:pPr indent="-381000" lvl="0" marL="457200" rtl="0" algn="l">
              <a:lnSpc>
                <a:spcPct val="115000"/>
              </a:lnSpc>
              <a:spcBef>
                <a:spcPts val="600"/>
              </a:spcBef>
              <a:spcAft>
                <a:spcPts val="0"/>
              </a:spcAft>
              <a:buSzPts val="2400"/>
              <a:buChar char="●"/>
            </a:pPr>
            <a:r>
              <a:rPr lang="it" sz="2400"/>
              <a:t>visp_ros package</a:t>
            </a:r>
            <a:endParaRPr sz="2400"/>
          </a:p>
          <a:p>
            <a:pPr indent="0" lvl="0" marL="0" rtl="0" algn="l">
              <a:lnSpc>
                <a:spcPct val="115000"/>
              </a:lnSpc>
              <a:spcBef>
                <a:spcPts val="600"/>
              </a:spcBef>
              <a:spcAft>
                <a:spcPts val="0"/>
              </a:spcAft>
              <a:buNone/>
            </a:pPr>
            <a:r>
              <a:t/>
            </a:r>
            <a:endParaRPr sz="2400">
              <a:solidFill>
                <a:schemeClr val="dk1"/>
              </a:solidFill>
            </a:endParaRPr>
          </a:p>
          <a:p>
            <a:pPr indent="-381000" lvl="0" marL="457200" rtl="0" algn="l">
              <a:lnSpc>
                <a:spcPct val="115000"/>
              </a:lnSpc>
              <a:spcBef>
                <a:spcPts val="600"/>
              </a:spcBef>
              <a:spcAft>
                <a:spcPts val="0"/>
              </a:spcAft>
              <a:buSzPts val="2400"/>
              <a:buChar char="●"/>
            </a:pPr>
            <a:r>
              <a:rPr lang="it" sz="2400"/>
              <a:t>Catkin tools</a:t>
            </a:r>
            <a:endParaRPr sz="2400"/>
          </a:p>
          <a:p>
            <a:pPr indent="0" lvl="0" marL="0" rtl="0" algn="l">
              <a:lnSpc>
                <a:spcPct val="115000"/>
              </a:lnSpc>
              <a:spcBef>
                <a:spcPts val="600"/>
              </a:spcBef>
              <a:spcAft>
                <a:spcPts val="0"/>
              </a:spcAft>
              <a:buNone/>
            </a:pPr>
            <a:r>
              <a:t/>
            </a:r>
            <a:endParaRPr sz="2400">
              <a:solidFill>
                <a:schemeClr val="dk1"/>
              </a:solidFill>
            </a:endParaRPr>
          </a:p>
          <a:p>
            <a:pPr indent="0" lvl="0" marL="0" rtl="0" algn="l">
              <a:spcBef>
                <a:spcPts val="360"/>
              </a:spcBef>
              <a:spcAft>
                <a:spcPts val="0"/>
              </a:spcAft>
              <a:buNone/>
            </a:pPr>
            <a:r>
              <a:t/>
            </a:r>
            <a:endParaRPr/>
          </a:p>
        </p:txBody>
      </p:sp>
      <p:sp>
        <p:nvSpPr>
          <p:cNvPr id="308" name="Google Shape;308;p31"/>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ViSP library</a:t>
            </a:r>
            <a:endParaRPr/>
          </a:p>
        </p:txBody>
      </p:sp>
      <p:sp>
        <p:nvSpPr>
          <p:cNvPr id="314" name="Google Shape;314;p32"/>
          <p:cNvSpPr txBox="1"/>
          <p:nvPr>
            <p:ph idx="1" type="body"/>
          </p:nvPr>
        </p:nvSpPr>
        <p:spPr>
          <a:xfrm>
            <a:off x="293150" y="733475"/>
            <a:ext cx="8754600" cy="39759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it" sz="1800"/>
              <a:t>It allows to control a real Panda robot </a:t>
            </a:r>
            <a:endParaRPr sz="1800"/>
          </a:p>
          <a:p>
            <a:pPr indent="0" lvl="0" marL="457200" rtl="0" algn="l">
              <a:lnSpc>
                <a:spcPct val="115000"/>
              </a:lnSpc>
              <a:spcBef>
                <a:spcPts val="0"/>
              </a:spcBef>
              <a:spcAft>
                <a:spcPts val="0"/>
              </a:spcAft>
              <a:buNone/>
            </a:pPr>
            <a:r>
              <a:rPr lang="it" sz="1800"/>
              <a:t>from Franka Emika.</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it" sz="1800"/>
              <a:t>visp_ros is an extension of ViSP library developed by Inria Rainbow team.</a:t>
            </a:r>
            <a:endParaRPr sz="1800"/>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SzPts val="1800"/>
              <a:buChar char="●"/>
            </a:pPr>
            <a:r>
              <a:rPr lang="it" sz="1800"/>
              <a:t>In visp_ros we benefit from ROS features.</a:t>
            </a:r>
            <a:endParaRPr sz="1800"/>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SzPts val="1800"/>
              <a:buChar char="●"/>
            </a:pPr>
            <a:r>
              <a:rPr lang="it" sz="1800"/>
              <a:t>Using visp_ros makes possible to simulate a Franka robot in position, velocity </a:t>
            </a:r>
            <a:r>
              <a:rPr lang="it" sz="1800"/>
              <a:t>a</a:t>
            </a:r>
            <a:r>
              <a:rPr lang="it" sz="1800"/>
              <a:t>nd force control.</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it" sz="1800"/>
              <a:t>All the rendering and sensing is done through CoppeliaSim while the geometric and dynamic model is handled in visp_ros.</a:t>
            </a:r>
            <a:endParaRPr/>
          </a:p>
        </p:txBody>
      </p:sp>
      <p:sp>
        <p:nvSpPr>
          <p:cNvPr id="315" name="Google Shape;315;p32"/>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16" name="Google Shape;316;p32"/>
          <p:cNvPicPr preferRelativeResize="0"/>
          <p:nvPr/>
        </p:nvPicPr>
        <p:blipFill>
          <a:blip r:embed="rId3">
            <a:alphaModFix/>
          </a:blip>
          <a:stretch>
            <a:fillRect/>
          </a:stretch>
        </p:blipFill>
        <p:spPr>
          <a:xfrm>
            <a:off x="4722100" y="99150"/>
            <a:ext cx="4421901" cy="149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idx="1" type="body"/>
          </p:nvPr>
        </p:nvSpPr>
        <p:spPr>
          <a:xfrm>
            <a:off x="355150" y="845025"/>
            <a:ext cx="8788800" cy="37398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SzPts val="1600"/>
              <a:buChar char="●"/>
            </a:pPr>
            <a:r>
              <a:rPr lang="it" sz="1600"/>
              <a:t>A script is associated to the FRANKA </a:t>
            </a:r>
            <a:endParaRPr sz="1600"/>
          </a:p>
          <a:p>
            <a:pPr indent="457200" lvl="0" marL="0" rtl="0" algn="l">
              <a:lnSpc>
                <a:spcPct val="115000"/>
              </a:lnSpc>
              <a:spcBef>
                <a:spcPts val="0"/>
              </a:spcBef>
              <a:spcAft>
                <a:spcPts val="0"/>
              </a:spcAft>
              <a:buNone/>
            </a:pPr>
            <a:r>
              <a:rPr lang="it" sz="1600"/>
              <a:t>object in the scene, in which we initialize </a:t>
            </a:r>
            <a:endParaRPr sz="1600"/>
          </a:p>
          <a:p>
            <a:pPr indent="457200" lvl="0" marL="0" rtl="0" algn="l">
              <a:lnSpc>
                <a:spcPct val="115000"/>
              </a:lnSpc>
              <a:spcBef>
                <a:spcPts val="0"/>
              </a:spcBef>
              <a:spcAft>
                <a:spcPts val="0"/>
              </a:spcAft>
              <a:buNone/>
            </a:pPr>
            <a:r>
              <a:rPr lang="it" sz="1600"/>
              <a:t>the handlers to manage different robot </a:t>
            </a:r>
            <a:endParaRPr sz="1600"/>
          </a:p>
          <a:p>
            <a:pPr indent="457200" lvl="0" marL="0" rtl="0" algn="l">
              <a:lnSpc>
                <a:spcPct val="115000"/>
              </a:lnSpc>
              <a:spcBef>
                <a:spcPts val="0"/>
              </a:spcBef>
              <a:spcAft>
                <a:spcPts val="0"/>
              </a:spcAft>
              <a:buNone/>
            </a:pPr>
            <a:r>
              <a:rPr lang="it" sz="1600"/>
              <a:t>components, publishers and subscribers.</a:t>
            </a:r>
            <a:endParaRPr sz="1600"/>
          </a:p>
          <a:p>
            <a:pPr indent="0" lvl="0" marL="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it" sz="1600"/>
              <a:t>Communication between visp_ros and </a:t>
            </a:r>
            <a:endParaRPr sz="1600"/>
          </a:p>
          <a:p>
            <a:pPr indent="457200" lvl="0" marL="0" rtl="0" algn="l">
              <a:lnSpc>
                <a:spcPct val="115000"/>
              </a:lnSpc>
              <a:spcBef>
                <a:spcPts val="0"/>
              </a:spcBef>
              <a:spcAft>
                <a:spcPts val="0"/>
              </a:spcAft>
              <a:buNone/>
            </a:pPr>
            <a:r>
              <a:rPr lang="it" sz="1600"/>
              <a:t>CoppeliaSim is done using ROS.</a:t>
            </a:r>
            <a:endParaRPr sz="1600"/>
          </a:p>
          <a:p>
            <a:pPr indent="-330200" lvl="0" marL="457200" rtl="0" algn="l">
              <a:lnSpc>
                <a:spcPct val="115000"/>
              </a:lnSpc>
              <a:spcBef>
                <a:spcPts val="0"/>
              </a:spcBef>
              <a:spcAft>
                <a:spcPts val="0"/>
              </a:spcAft>
              <a:buSzPts val="1600"/>
              <a:buChar char="●"/>
            </a:pPr>
            <a:r>
              <a:rPr lang="it" sz="1600"/>
              <a:t>Some relevant topics:</a:t>
            </a:r>
            <a:endParaRPr sz="1600"/>
          </a:p>
          <a:p>
            <a:pPr indent="-330200" lvl="1" marL="914400" rtl="0" algn="l">
              <a:lnSpc>
                <a:spcPct val="115000"/>
              </a:lnSpc>
              <a:spcBef>
                <a:spcPts val="0"/>
              </a:spcBef>
              <a:spcAft>
                <a:spcPts val="0"/>
              </a:spcAft>
              <a:buSzPts val="1600"/>
              <a:buChar char="○"/>
            </a:pPr>
            <a:r>
              <a:rPr lang="it" sz="1600"/>
              <a:t>/coppeliasim/franka/joint_state: measured positions, velocities and torques</a:t>
            </a:r>
            <a:endParaRPr sz="1600"/>
          </a:p>
          <a:p>
            <a:pPr indent="-330200" lvl="1" marL="914400" rtl="0" algn="l">
              <a:lnSpc>
                <a:spcPct val="115000"/>
              </a:lnSpc>
              <a:spcBef>
                <a:spcPts val="0"/>
              </a:spcBef>
              <a:spcAft>
                <a:spcPts val="0"/>
              </a:spcAft>
              <a:buSzPts val="1600"/>
              <a:buChar char="○"/>
            </a:pPr>
            <a:r>
              <a:rPr lang="it" sz="1600"/>
              <a:t>/coppeliasim/franka/g0: gravity value</a:t>
            </a:r>
            <a:endParaRPr sz="1600"/>
          </a:p>
          <a:p>
            <a:pPr indent="-330200" lvl="1" marL="914400" rtl="0" algn="l">
              <a:lnSpc>
                <a:spcPct val="115000"/>
              </a:lnSpc>
              <a:spcBef>
                <a:spcPts val="0"/>
              </a:spcBef>
              <a:spcAft>
                <a:spcPts val="0"/>
              </a:spcAft>
              <a:buSzPts val="1600"/>
              <a:buChar char="○"/>
            </a:pPr>
            <a:r>
              <a:rPr lang="it" sz="1600"/>
              <a:t>/coppeliasim/franka/flMe: position xyz, orientation xyzw</a:t>
            </a:r>
            <a:endParaRPr sz="1600"/>
          </a:p>
          <a:p>
            <a:pPr indent="-330200" lvl="1" marL="914400" rtl="0" algn="l">
              <a:lnSpc>
                <a:spcPct val="115000"/>
              </a:lnSpc>
              <a:spcBef>
                <a:spcPts val="0"/>
              </a:spcBef>
              <a:spcAft>
                <a:spcPts val="0"/>
              </a:spcAft>
              <a:buSzPts val="1600"/>
              <a:buChar char="○"/>
            </a:pPr>
            <a:r>
              <a:rPr lang="it" sz="1600"/>
              <a:t>/coppeliasim/franka/tool/inertia: mass, center of mass, tool position xyz, inertia values</a:t>
            </a:r>
            <a:endParaRPr sz="1600"/>
          </a:p>
          <a:p>
            <a:pPr indent="-330200" lvl="1" marL="914400" rtl="0" algn="l">
              <a:lnSpc>
                <a:spcPct val="115000"/>
              </a:lnSpc>
              <a:spcBef>
                <a:spcPts val="0"/>
              </a:spcBef>
              <a:spcAft>
                <a:spcPts val="0"/>
              </a:spcAft>
              <a:buSzPts val="1600"/>
              <a:buChar char="○"/>
            </a:pPr>
            <a:r>
              <a:rPr lang="it" sz="1600"/>
              <a:t>/fakeFCI/joint_state: commanded torques.</a:t>
            </a:r>
            <a:endParaRPr sz="1600"/>
          </a:p>
          <a:p>
            <a:pPr indent="0" lvl="0" marL="0" rtl="0" algn="l">
              <a:spcBef>
                <a:spcPts val="360"/>
              </a:spcBef>
              <a:spcAft>
                <a:spcPts val="0"/>
              </a:spcAft>
              <a:buNone/>
            </a:pPr>
            <a:r>
              <a:t/>
            </a:r>
            <a:endParaRPr/>
          </a:p>
        </p:txBody>
      </p:sp>
      <p:sp>
        <p:nvSpPr>
          <p:cNvPr id="322" name="Google Shape;322;p33"/>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CoppeliaSim scene</a:t>
            </a:r>
            <a:endParaRPr/>
          </a:p>
        </p:txBody>
      </p:sp>
      <p:sp>
        <p:nvSpPr>
          <p:cNvPr id="323" name="Google Shape;323;p33"/>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24" name="Google Shape;324;p33"/>
          <p:cNvPicPr preferRelativeResize="0"/>
          <p:nvPr/>
        </p:nvPicPr>
        <p:blipFill>
          <a:blip r:embed="rId3">
            <a:alphaModFix/>
          </a:blip>
          <a:stretch>
            <a:fillRect/>
          </a:stretch>
        </p:blipFill>
        <p:spPr>
          <a:xfrm>
            <a:off x="4959600" y="307125"/>
            <a:ext cx="1869475" cy="2678675"/>
          </a:xfrm>
          <a:prstGeom prst="rect">
            <a:avLst/>
          </a:prstGeom>
          <a:noFill/>
          <a:ln>
            <a:noFill/>
          </a:ln>
        </p:spPr>
      </p:pic>
      <p:pic>
        <p:nvPicPr>
          <p:cNvPr id="325" name="Google Shape;325;p33"/>
          <p:cNvPicPr preferRelativeResize="0"/>
          <p:nvPr/>
        </p:nvPicPr>
        <p:blipFill>
          <a:blip r:embed="rId4">
            <a:alphaModFix/>
          </a:blip>
          <a:stretch>
            <a:fillRect/>
          </a:stretch>
        </p:blipFill>
        <p:spPr>
          <a:xfrm>
            <a:off x="7051068" y="307124"/>
            <a:ext cx="1828119" cy="2678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4"/>
          <p:cNvPicPr preferRelativeResize="0"/>
          <p:nvPr/>
        </p:nvPicPr>
        <p:blipFill>
          <a:blip r:embed="rId3">
            <a:alphaModFix/>
          </a:blip>
          <a:stretch>
            <a:fillRect/>
          </a:stretch>
        </p:blipFill>
        <p:spPr>
          <a:xfrm>
            <a:off x="0" y="0"/>
            <a:ext cx="9143999" cy="4570675"/>
          </a:xfrm>
          <a:prstGeom prst="rect">
            <a:avLst/>
          </a:prstGeom>
          <a:noFill/>
          <a:ln>
            <a:noFill/>
          </a:ln>
        </p:spPr>
      </p:pic>
      <p:sp>
        <p:nvSpPr>
          <p:cNvPr id="331" name="Google Shape;331;p34"/>
          <p:cNvSpPr txBox="1"/>
          <p:nvPr>
            <p:ph type="title"/>
          </p:nvPr>
        </p:nvSpPr>
        <p:spPr>
          <a:xfrm>
            <a:off x="6371225" y="2302800"/>
            <a:ext cx="14349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Code (0)</a:t>
            </a:r>
            <a:endParaRPr/>
          </a:p>
        </p:txBody>
      </p:sp>
      <p:sp>
        <p:nvSpPr>
          <p:cNvPr id="332" name="Google Shape;332;p34"/>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Introduction</a:t>
            </a:r>
            <a:endParaRPr sz="3200"/>
          </a:p>
        </p:txBody>
      </p:sp>
      <p:sp>
        <p:nvSpPr>
          <p:cNvPr id="165" name="Google Shape;165;p17"/>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
        <p:nvSpPr>
          <p:cNvPr id="166" name="Google Shape;166;p17"/>
          <p:cNvSpPr txBox="1"/>
          <p:nvPr/>
        </p:nvSpPr>
        <p:spPr>
          <a:xfrm>
            <a:off x="370525" y="1198700"/>
            <a:ext cx="456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t>
            </a:r>
            <a:r>
              <a:rPr lang="it"/>
              <a:t>hanks to the </a:t>
            </a:r>
            <a:r>
              <a:rPr b="1" lang="it"/>
              <a:t>rapid development</a:t>
            </a:r>
            <a:r>
              <a:rPr lang="it"/>
              <a:t> of the Internet and of new technologies, such as </a:t>
            </a:r>
            <a:r>
              <a:rPr b="1" lang="it"/>
              <a:t>robotics</a:t>
            </a:r>
            <a:r>
              <a:rPr lang="it"/>
              <a:t>,</a:t>
            </a:r>
            <a:endParaRPr/>
          </a:p>
          <a:p>
            <a:pPr indent="0" lvl="0" marL="0" rtl="0" algn="l">
              <a:spcBef>
                <a:spcPts val="0"/>
              </a:spcBef>
              <a:spcAft>
                <a:spcPts val="0"/>
              </a:spcAft>
              <a:buNone/>
            </a:pPr>
            <a:r>
              <a:t/>
            </a:r>
            <a:endParaRPr/>
          </a:p>
        </p:txBody>
      </p:sp>
      <p:pic>
        <p:nvPicPr>
          <p:cNvPr id="167" name="Google Shape;167;p17"/>
          <p:cNvPicPr preferRelativeResize="0"/>
          <p:nvPr/>
        </p:nvPicPr>
        <p:blipFill>
          <a:blip r:embed="rId3">
            <a:alphaModFix/>
          </a:blip>
          <a:stretch>
            <a:fillRect/>
          </a:stretch>
        </p:blipFill>
        <p:spPr>
          <a:xfrm>
            <a:off x="370525" y="2067450"/>
            <a:ext cx="2161550" cy="1296926"/>
          </a:xfrm>
          <a:prstGeom prst="rect">
            <a:avLst/>
          </a:prstGeom>
          <a:noFill/>
          <a:ln cap="flat" cmpd="sng" w="9525">
            <a:solidFill>
              <a:srgbClr val="000000"/>
            </a:solidFill>
            <a:prstDash val="solid"/>
            <a:round/>
            <a:headEnd len="sm" w="sm" type="none"/>
            <a:tailEnd len="sm" w="sm" type="none"/>
          </a:ln>
        </p:spPr>
      </p:pic>
      <p:pic>
        <p:nvPicPr>
          <p:cNvPr id="168" name="Google Shape;168;p17"/>
          <p:cNvPicPr preferRelativeResize="0"/>
          <p:nvPr/>
        </p:nvPicPr>
        <p:blipFill>
          <a:blip r:embed="rId4">
            <a:alphaModFix/>
          </a:blip>
          <a:stretch>
            <a:fillRect/>
          </a:stretch>
        </p:blipFill>
        <p:spPr>
          <a:xfrm>
            <a:off x="2428925" y="1822179"/>
            <a:ext cx="2252050" cy="1499133"/>
          </a:xfrm>
          <a:prstGeom prst="rect">
            <a:avLst/>
          </a:prstGeom>
          <a:noFill/>
          <a:ln cap="flat" cmpd="sng" w="9525">
            <a:solidFill>
              <a:srgbClr val="000000"/>
            </a:solidFill>
            <a:prstDash val="solid"/>
            <a:round/>
            <a:headEnd len="sm" w="sm" type="none"/>
            <a:tailEnd len="sm" w="sm" type="none"/>
          </a:ln>
        </p:spPr>
      </p:pic>
      <p:pic>
        <p:nvPicPr>
          <p:cNvPr id="169" name="Google Shape;169;p17"/>
          <p:cNvPicPr preferRelativeResize="0"/>
          <p:nvPr/>
        </p:nvPicPr>
        <p:blipFill>
          <a:blip r:embed="rId5">
            <a:alphaModFix/>
          </a:blip>
          <a:stretch>
            <a:fillRect/>
          </a:stretch>
        </p:blipFill>
        <p:spPr>
          <a:xfrm>
            <a:off x="1839875" y="2897175"/>
            <a:ext cx="1910657" cy="1499125"/>
          </a:xfrm>
          <a:prstGeom prst="rect">
            <a:avLst/>
          </a:prstGeom>
          <a:noFill/>
          <a:ln cap="flat" cmpd="sng" w="9525">
            <a:solidFill>
              <a:srgbClr val="000000"/>
            </a:solidFill>
            <a:prstDash val="solid"/>
            <a:round/>
            <a:headEnd len="sm" w="sm" type="none"/>
            <a:tailEnd len="sm" w="sm" type="none"/>
          </a:ln>
        </p:spPr>
      </p:pic>
      <p:sp>
        <p:nvSpPr>
          <p:cNvPr id="170" name="Google Shape;170;p17"/>
          <p:cNvSpPr/>
          <p:nvPr/>
        </p:nvSpPr>
        <p:spPr>
          <a:xfrm>
            <a:off x="4680975" y="2218338"/>
            <a:ext cx="1187700" cy="706800"/>
          </a:xfrm>
          <a:prstGeom prst="rightArrow">
            <a:avLst>
              <a:gd fmla="val 50000" name="adj1"/>
              <a:gd fmla="val 50000" name="adj2"/>
            </a:avLst>
          </a:prstGeom>
          <a:solidFill>
            <a:srgbClr val="00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txBox="1"/>
          <p:nvPr/>
        </p:nvSpPr>
        <p:spPr>
          <a:xfrm>
            <a:off x="6033600" y="1198700"/>
            <a:ext cx="290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tele-medicine and in particular teleoperated systems had the opportunity to </a:t>
            </a:r>
            <a:r>
              <a:rPr b="1" lang="it"/>
              <a:t>spread worldwide</a:t>
            </a:r>
            <a:r>
              <a:rPr lang="it"/>
              <a:t>.</a:t>
            </a:r>
            <a:endParaRPr/>
          </a:p>
        </p:txBody>
      </p:sp>
      <p:pic>
        <p:nvPicPr>
          <p:cNvPr id="172" name="Google Shape;172;p17"/>
          <p:cNvPicPr preferRelativeResize="0"/>
          <p:nvPr/>
        </p:nvPicPr>
        <p:blipFill>
          <a:blip r:embed="rId6">
            <a:alphaModFix/>
          </a:blip>
          <a:stretch>
            <a:fillRect/>
          </a:stretch>
        </p:blipFill>
        <p:spPr>
          <a:xfrm>
            <a:off x="6404125" y="2030012"/>
            <a:ext cx="1998819" cy="1499125"/>
          </a:xfrm>
          <a:prstGeom prst="rect">
            <a:avLst/>
          </a:prstGeom>
          <a:noFill/>
          <a:ln cap="flat" cmpd="sng" w="9525">
            <a:solidFill>
              <a:srgbClr val="000000"/>
            </a:solidFill>
            <a:prstDash val="solid"/>
            <a:round/>
            <a:headEnd len="sm" w="sm" type="none"/>
            <a:tailEnd len="sm" w="sm" type="none"/>
          </a:ln>
        </p:spPr>
      </p:pic>
      <p:pic>
        <p:nvPicPr>
          <p:cNvPr descr="Triple-I Blog | COVID-19 Spurs Jobs &lt;/BR&gt;For Robots, Drones, &lt;/BR&gt;Other  Technologies" id="173" name="Google Shape;173;p17"/>
          <p:cNvPicPr preferRelativeResize="0"/>
          <p:nvPr/>
        </p:nvPicPr>
        <p:blipFill>
          <a:blip r:embed="rId7">
            <a:alphaModFix/>
          </a:blip>
          <a:stretch>
            <a:fillRect/>
          </a:stretch>
        </p:blipFill>
        <p:spPr>
          <a:xfrm>
            <a:off x="6839935" y="3186400"/>
            <a:ext cx="2250389" cy="1398025"/>
          </a:xfrm>
          <a:prstGeom prst="rect">
            <a:avLst/>
          </a:prstGeom>
          <a:noFill/>
          <a:ln cap="flat" cmpd="sng" w="9525">
            <a:solidFill>
              <a:srgbClr val="000000"/>
            </a:solidFill>
            <a:prstDash val="solid"/>
            <a:round/>
            <a:headEnd len="sm" w="sm" type="none"/>
            <a:tailEnd len="sm" w="sm" type="none"/>
          </a:ln>
        </p:spPr>
      </p:pic>
      <p:pic>
        <p:nvPicPr>
          <p:cNvPr id="174" name="Google Shape;174;p17"/>
          <p:cNvPicPr preferRelativeResize="0"/>
          <p:nvPr/>
        </p:nvPicPr>
        <p:blipFill>
          <a:blip r:embed="rId8">
            <a:alphaModFix/>
          </a:blip>
          <a:stretch>
            <a:fillRect/>
          </a:stretch>
        </p:blipFill>
        <p:spPr>
          <a:xfrm>
            <a:off x="5121750" y="3028123"/>
            <a:ext cx="1998825" cy="123722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5"/>
          <p:cNvPicPr preferRelativeResize="0"/>
          <p:nvPr/>
        </p:nvPicPr>
        <p:blipFill>
          <a:blip r:embed="rId3">
            <a:alphaModFix/>
          </a:blip>
          <a:stretch>
            <a:fillRect/>
          </a:stretch>
        </p:blipFill>
        <p:spPr>
          <a:xfrm>
            <a:off x="0" y="0"/>
            <a:ext cx="9144001" cy="4570676"/>
          </a:xfrm>
          <a:prstGeom prst="rect">
            <a:avLst/>
          </a:prstGeom>
          <a:noFill/>
          <a:ln>
            <a:noFill/>
          </a:ln>
        </p:spPr>
      </p:pic>
      <p:sp>
        <p:nvSpPr>
          <p:cNvPr id="338" name="Google Shape;338;p35"/>
          <p:cNvSpPr txBox="1"/>
          <p:nvPr>
            <p:ph type="title"/>
          </p:nvPr>
        </p:nvSpPr>
        <p:spPr>
          <a:xfrm>
            <a:off x="6399125" y="2302800"/>
            <a:ext cx="14070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Code (1)</a:t>
            </a:r>
            <a:endParaRPr/>
          </a:p>
        </p:txBody>
      </p:sp>
      <p:sp>
        <p:nvSpPr>
          <p:cNvPr id="339" name="Google Shape;339;p35"/>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6"/>
          <p:cNvPicPr preferRelativeResize="0"/>
          <p:nvPr/>
        </p:nvPicPr>
        <p:blipFill>
          <a:blip r:embed="rId3">
            <a:alphaModFix/>
          </a:blip>
          <a:stretch>
            <a:fillRect/>
          </a:stretch>
        </p:blipFill>
        <p:spPr>
          <a:xfrm>
            <a:off x="0" y="1891"/>
            <a:ext cx="9144001" cy="4568785"/>
          </a:xfrm>
          <a:prstGeom prst="rect">
            <a:avLst/>
          </a:prstGeom>
          <a:noFill/>
          <a:ln>
            <a:noFill/>
          </a:ln>
        </p:spPr>
      </p:pic>
      <p:sp>
        <p:nvSpPr>
          <p:cNvPr id="345" name="Google Shape;345;p36"/>
          <p:cNvSpPr txBox="1"/>
          <p:nvPr>
            <p:ph type="title"/>
          </p:nvPr>
        </p:nvSpPr>
        <p:spPr>
          <a:xfrm>
            <a:off x="6349625" y="2302800"/>
            <a:ext cx="14565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Code (2)</a:t>
            </a:r>
            <a:endParaRPr/>
          </a:p>
        </p:txBody>
      </p:sp>
      <p:sp>
        <p:nvSpPr>
          <p:cNvPr id="346" name="Google Shape;346;p36"/>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Code (3)</a:t>
            </a:r>
            <a:endParaRPr/>
          </a:p>
        </p:txBody>
      </p:sp>
      <p:sp>
        <p:nvSpPr>
          <p:cNvPr id="352" name="Google Shape;352;p37"/>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53" name="Google Shape;353;p37"/>
          <p:cNvPicPr preferRelativeResize="0"/>
          <p:nvPr/>
        </p:nvPicPr>
        <p:blipFill>
          <a:blip r:embed="rId3">
            <a:alphaModFix/>
          </a:blip>
          <a:stretch>
            <a:fillRect/>
          </a:stretch>
        </p:blipFill>
        <p:spPr>
          <a:xfrm>
            <a:off x="152400" y="997425"/>
            <a:ext cx="8839197" cy="29297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415950" y="195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2400">
                <a:solidFill>
                  <a:schemeClr val="dk1"/>
                </a:solidFill>
              </a:rPr>
              <a:t>Results &amp; Conclusions</a:t>
            </a:r>
            <a:endParaRPr/>
          </a:p>
        </p:txBody>
      </p:sp>
      <p:sp>
        <p:nvSpPr>
          <p:cNvPr id="359" name="Google Shape;359;p38"/>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60" name="Google Shape;360;p38"/>
          <p:cNvPicPr preferRelativeResize="0"/>
          <p:nvPr/>
        </p:nvPicPr>
        <p:blipFill>
          <a:blip r:embed="rId3">
            <a:alphaModFix/>
          </a:blip>
          <a:stretch>
            <a:fillRect/>
          </a:stretch>
        </p:blipFill>
        <p:spPr>
          <a:xfrm>
            <a:off x="4184550" y="0"/>
            <a:ext cx="4847900" cy="445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66" name="Google Shape;366;p39" title="FRANKA Impedance Control with ROS">
            <a:hlinkClick r:id="rId3"/>
          </p:cNvPr>
          <p:cNvPicPr preferRelativeResize="0"/>
          <p:nvPr/>
        </p:nvPicPr>
        <p:blipFill>
          <a:blip r:embed="rId4">
            <a:alphaModFix/>
          </a:blip>
          <a:stretch>
            <a:fillRect/>
          </a:stretch>
        </p:blipFill>
        <p:spPr>
          <a:xfrm>
            <a:off x="1423300" y="0"/>
            <a:ext cx="6094225" cy="457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372" name="Google Shape;372;p40" title="FRANKA Impedance Control with ROS by CoppeliaSim">
            <a:hlinkClick r:id="rId3"/>
          </p:cNvPr>
          <p:cNvPicPr preferRelativeResize="0"/>
          <p:nvPr/>
        </p:nvPicPr>
        <p:blipFill>
          <a:blip r:embed="rId4">
            <a:alphaModFix/>
          </a:blip>
          <a:stretch>
            <a:fillRect/>
          </a:stretch>
        </p:blipFill>
        <p:spPr>
          <a:xfrm>
            <a:off x="1715563" y="164775"/>
            <a:ext cx="5712875" cy="42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solidFill>
                  <a:schemeClr val="dk1"/>
                </a:solidFill>
              </a:rPr>
              <a:t>What is a tele-echographic system?</a:t>
            </a:r>
            <a:endParaRPr sz="3200"/>
          </a:p>
        </p:txBody>
      </p:sp>
      <p:sp>
        <p:nvSpPr>
          <p:cNvPr id="180" name="Google Shape;180;p18"/>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
        <p:nvSpPr>
          <p:cNvPr id="181" name="Google Shape;181;p18"/>
          <p:cNvSpPr txBox="1"/>
          <p:nvPr/>
        </p:nvSpPr>
        <p:spPr>
          <a:xfrm>
            <a:off x="828200" y="1743350"/>
            <a:ext cx="22122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980000"/>
              </a:buClr>
              <a:buSzPts val="1700"/>
              <a:buChar char="●"/>
            </a:pPr>
            <a:r>
              <a:rPr b="1" lang="it" sz="1600">
                <a:solidFill>
                  <a:srgbClr val="980000"/>
                </a:solidFill>
              </a:rPr>
              <a:t>s</a:t>
            </a:r>
            <a:r>
              <a:rPr b="1" lang="it" sz="1600">
                <a:solidFill>
                  <a:srgbClr val="980000"/>
                </a:solidFill>
              </a:rPr>
              <a:t>hort-distance</a:t>
            </a:r>
            <a:r>
              <a:rPr b="1" lang="it" sz="1700">
                <a:solidFill>
                  <a:srgbClr val="980000"/>
                </a:solidFill>
              </a:rPr>
              <a:t>:</a:t>
            </a:r>
            <a:endParaRPr b="1" sz="1700">
              <a:solidFill>
                <a:srgbClr val="980000"/>
              </a:solidFill>
            </a:endParaRPr>
          </a:p>
        </p:txBody>
      </p:sp>
      <p:sp>
        <p:nvSpPr>
          <p:cNvPr id="182" name="Google Shape;182;p18"/>
          <p:cNvSpPr txBox="1"/>
          <p:nvPr/>
        </p:nvSpPr>
        <p:spPr>
          <a:xfrm>
            <a:off x="5390788" y="1758800"/>
            <a:ext cx="30000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980000"/>
              </a:buClr>
              <a:buSzPts val="1500"/>
              <a:buChar char="●"/>
            </a:pPr>
            <a:r>
              <a:rPr b="1" lang="it" sz="1500">
                <a:solidFill>
                  <a:srgbClr val="980000"/>
                </a:solidFill>
              </a:rPr>
              <a:t>long</a:t>
            </a:r>
            <a:r>
              <a:rPr b="1" lang="it" sz="1500">
                <a:solidFill>
                  <a:srgbClr val="980000"/>
                </a:solidFill>
              </a:rPr>
              <a:t>-distance:</a:t>
            </a:r>
            <a:endParaRPr b="1" sz="1500">
              <a:solidFill>
                <a:srgbClr val="980000"/>
              </a:solidFill>
            </a:endParaRPr>
          </a:p>
        </p:txBody>
      </p:sp>
      <p:sp>
        <p:nvSpPr>
          <p:cNvPr id="183" name="Google Shape;183;p18"/>
          <p:cNvSpPr txBox="1"/>
          <p:nvPr/>
        </p:nvSpPr>
        <p:spPr>
          <a:xfrm>
            <a:off x="708900" y="988325"/>
            <a:ext cx="772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t>- </a:t>
            </a:r>
            <a:r>
              <a:rPr lang="it"/>
              <a:t>It is a teleoperated system that is able to perform a </a:t>
            </a:r>
            <a:r>
              <a:rPr b="1" lang="it"/>
              <a:t>remote examination</a:t>
            </a:r>
            <a:r>
              <a:rPr lang="it"/>
              <a:t> which consists in the analysis and then transmission of </a:t>
            </a:r>
            <a:r>
              <a:rPr b="1" lang="it"/>
              <a:t>ultrasound video images</a:t>
            </a:r>
            <a:r>
              <a:rPr lang="it"/>
              <a:t> conducted by an expert doctor on a patient supported by a technician. Those systems are classified in:</a:t>
            </a:r>
            <a:endParaRPr/>
          </a:p>
        </p:txBody>
      </p:sp>
      <p:pic>
        <p:nvPicPr>
          <p:cNvPr id="184" name="Google Shape;184;p18"/>
          <p:cNvPicPr preferRelativeResize="0"/>
          <p:nvPr/>
        </p:nvPicPr>
        <p:blipFill>
          <a:blip r:embed="rId3">
            <a:alphaModFix/>
          </a:blip>
          <a:stretch>
            <a:fillRect/>
          </a:stretch>
        </p:blipFill>
        <p:spPr>
          <a:xfrm>
            <a:off x="828200" y="2174300"/>
            <a:ext cx="2659100" cy="1612800"/>
          </a:xfrm>
          <a:prstGeom prst="rect">
            <a:avLst/>
          </a:prstGeom>
          <a:noFill/>
          <a:ln>
            <a:noFill/>
          </a:ln>
        </p:spPr>
      </p:pic>
      <p:sp>
        <p:nvSpPr>
          <p:cNvPr id="185" name="Google Shape;185;p18"/>
          <p:cNvSpPr txBox="1"/>
          <p:nvPr/>
        </p:nvSpPr>
        <p:spPr>
          <a:xfrm>
            <a:off x="293150" y="3886400"/>
            <a:ext cx="4119300" cy="5850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sz="1300"/>
              <a:t>The </a:t>
            </a:r>
            <a:r>
              <a:rPr lang="it" sz="1300"/>
              <a:t>master and slave systems located in the </a:t>
            </a:r>
            <a:r>
              <a:rPr b="1" lang="it" sz="1300"/>
              <a:t>same room</a:t>
            </a:r>
            <a:r>
              <a:rPr lang="it" sz="1300"/>
              <a:t>.</a:t>
            </a:r>
            <a:endParaRPr sz="1300"/>
          </a:p>
        </p:txBody>
      </p:sp>
      <p:pic>
        <p:nvPicPr>
          <p:cNvPr id="186" name="Google Shape;186;p18"/>
          <p:cNvPicPr preferRelativeResize="0"/>
          <p:nvPr/>
        </p:nvPicPr>
        <p:blipFill>
          <a:blip r:embed="rId4">
            <a:alphaModFix/>
          </a:blip>
          <a:stretch>
            <a:fillRect/>
          </a:stretch>
        </p:blipFill>
        <p:spPr>
          <a:xfrm>
            <a:off x="5303600" y="2174300"/>
            <a:ext cx="2891227" cy="1612800"/>
          </a:xfrm>
          <a:prstGeom prst="rect">
            <a:avLst/>
          </a:prstGeom>
          <a:noFill/>
          <a:ln>
            <a:noFill/>
          </a:ln>
        </p:spPr>
      </p:pic>
      <p:sp>
        <p:nvSpPr>
          <p:cNvPr id="187" name="Google Shape;187;p18"/>
          <p:cNvSpPr txBox="1"/>
          <p:nvPr/>
        </p:nvSpPr>
        <p:spPr>
          <a:xfrm>
            <a:off x="4947350" y="3886388"/>
            <a:ext cx="4075500" cy="5850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sz="1300"/>
              <a:t>T</a:t>
            </a:r>
            <a:r>
              <a:rPr lang="it" sz="1300"/>
              <a:t>he master and slave sites are </a:t>
            </a:r>
            <a:r>
              <a:rPr b="1" lang="it" sz="1300"/>
              <a:t>geographically separated</a:t>
            </a:r>
            <a:r>
              <a:rPr lang="it" sz="1300"/>
              <a:t>.</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3200"/>
              <a:t>State of the art (1)</a:t>
            </a:r>
            <a:endParaRPr sz="3200"/>
          </a:p>
        </p:txBody>
      </p:sp>
      <p:sp>
        <p:nvSpPr>
          <p:cNvPr id="193" name="Google Shape;193;p19"/>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194" name="Google Shape;194;p19"/>
          <p:cNvPicPr preferRelativeResize="0"/>
          <p:nvPr/>
        </p:nvPicPr>
        <p:blipFill>
          <a:blip r:embed="rId3">
            <a:alphaModFix/>
          </a:blip>
          <a:stretch>
            <a:fillRect/>
          </a:stretch>
        </p:blipFill>
        <p:spPr>
          <a:xfrm>
            <a:off x="87000" y="2026875"/>
            <a:ext cx="4882125" cy="2462800"/>
          </a:xfrm>
          <a:prstGeom prst="rect">
            <a:avLst/>
          </a:prstGeom>
          <a:noFill/>
          <a:ln cap="flat" cmpd="sng" w="19050">
            <a:solidFill>
              <a:srgbClr val="CC0000"/>
            </a:solidFill>
            <a:prstDash val="solid"/>
            <a:round/>
            <a:headEnd len="sm" w="sm" type="none"/>
            <a:tailEnd len="sm" w="sm" type="none"/>
          </a:ln>
        </p:spPr>
      </p:pic>
      <p:sp>
        <p:nvSpPr>
          <p:cNvPr id="195" name="Google Shape;195;p19"/>
          <p:cNvSpPr txBox="1"/>
          <p:nvPr/>
        </p:nvSpPr>
        <p:spPr>
          <a:xfrm>
            <a:off x="1028063" y="15504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b="1" lang="it"/>
              <a:t>t</a:t>
            </a:r>
            <a:r>
              <a:rPr b="1" lang="it"/>
              <a:t>he TER system</a:t>
            </a:r>
            <a:endParaRPr b="1"/>
          </a:p>
        </p:txBody>
      </p:sp>
      <p:pic>
        <p:nvPicPr>
          <p:cNvPr id="196" name="Google Shape;196;p19"/>
          <p:cNvPicPr preferRelativeResize="0"/>
          <p:nvPr/>
        </p:nvPicPr>
        <p:blipFill>
          <a:blip r:embed="rId4">
            <a:alphaModFix/>
          </a:blip>
          <a:stretch>
            <a:fillRect/>
          </a:stretch>
        </p:blipFill>
        <p:spPr>
          <a:xfrm>
            <a:off x="4969125" y="1502225"/>
            <a:ext cx="4130074" cy="2063725"/>
          </a:xfrm>
          <a:prstGeom prst="rect">
            <a:avLst/>
          </a:prstGeom>
          <a:noFill/>
          <a:ln cap="flat" cmpd="sng" w="19050">
            <a:solidFill>
              <a:srgbClr val="CC0000"/>
            </a:solidFill>
            <a:prstDash val="solid"/>
            <a:round/>
            <a:headEnd len="sm" w="sm" type="none"/>
            <a:tailEnd len="sm" w="sm" type="none"/>
          </a:ln>
        </p:spPr>
      </p:pic>
      <p:sp>
        <p:nvSpPr>
          <p:cNvPr id="197" name="Google Shape;197;p19"/>
          <p:cNvSpPr txBox="1"/>
          <p:nvPr/>
        </p:nvSpPr>
        <p:spPr>
          <a:xfrm>
            <a:off x="5426675" y="1011188"/>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b="1" lang="it"/>
              <a:t>t</a:t>
            </a:r>
            <a:r>
              <a:rPr b="1" lang="it"/>
              <a:t>he MELODY system</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3200">
                <a:solidFill>
                  <a:schemeClr val="dk1"/>
                </a:solidFill>
              </a:rPr>
              <a:t>State of the art (2)</a:t>
            </a:r>
            <a:endParaRPr sz="3200">
              <a:solidFill>
                <a:schemeClr val="dk1"/>
              </a:solidFill>
            </a:endParaRPr>
          </a:p>
          <a:p>
            <a:pPr indent="0" lvl="0" marL="0" rtl="0" algn="l">
              <a:spcBef>
                <a:spcPts val="0"/>
              </a:spcBef>
              <a:spcAft>
                <a:spcPts val="0"/>
              </a:spcAft>
              <a:buNone/>
            </a:pPr>
            <a:r>
              <a:t/>
            </a:r>
            <a:endParaRPr/>
          </a:p>
        </p:txBody>
      </p:sp>
      <p:sp>
        <p:nvSpPr>
          <p:cNvPr id="203" name="Google Shape;203;p20"/>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04" name="Google Shape;204;p20"/>
          <p:cNvPicPr preferRelativeResize="0"/>
          <p:nvPr/>
        </p:nvPicPr>
        <p:blipFill>
          <a:blip r:embed="rId3">
            <a:alphaModFix/>
          </a:blip>
          <a:stretch>
            <a:fillRect/>
          </a:stretch>
        </p:blipFill>
        <p:spPr>
          <a:xfrm>
            <a:off x="87000" y="2143775"/>
            <a:ext cx="4903950" cy="1794300"/>
          </a:xfrm>
          <a:prstGeom prst="rect">
            <a:avLst/>
          </a:prstGeom>
          <a:noFill/>
          <a:ln cap="flat" cmpd="sng" w="19050">
            <a:solidFill>
              <a:srgbClr val="CC0000"/>
            </a:solidFill>
            <a:prstDash val="solid"/>
            <a:round/>
            <a:headEnd len="sm" w="sm" type="none"/>
            <a:tailEnd len="sm" w="sm" type="none"/>
          </a:ln>
        </p:spPr>
      </p:pic>
      <p:sp>
        <p:nvSpPr>
          <p:cNvPr id="205" name="Google Shape;205;p20"/>
          <p:cNvSpPr txBox="1"/>
          <p:nvPr/>
        </p:nvSpPr>
        <p:spPr>
          <a:xfrm>
            <a:off x="995350" y="17435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b="1" lang="it"/>
              <a:t>The OTELO system</a:t>
            </a:r>
            <a:endParaRPr b="1"/>
          </a:p>
        </p:txBody>
      </p:sp>
      <p:pic>
        <p:nvPicPr>
          <p:cNvPr id="206" name="Google Shape;206;p20"/>
          <p:cNvPicPr preferRelativeResize="0"/>
          <p:nvPr/>
        </p:nvPicPr>
        <p:blipFill>
          <a:blip r:embed="rId4">
            <a:alphaModFix/>
          </a:blip>
          <a:stretch>
            <a:fillRect/>
          </a:stretch>
        </p:blipFill>
        <p:spPr>
          <a:xfrm>
            <a:off x="4990950" y="1139075"/>
            <a:ext cx="4011550" cy="2549561"/>
          </a:xfrm>
          <a:prstGeom prst="rect">
            <a:avLst/>
          </a:prstGeom>
          <a:noFill/>
          <a:ln cap="flat" cmpd="sng" w="19050">
            <a:solidFill>
              <a:srgbClr val="CC0000"/>
            </a:solidFill>
            <a:prstDash val="solid"/>
            <a:round/>
            <a:headEnd len="sm" w="sm" type="none"/>
            <a:tailEnd len="sm" w="sm" type="none"/>
          </a:ln>
        </p:spPr>
      </p:pic>
      <p:sp>
        <p:nvSpPr>
          <p:cNvPr id="207" name="Google Shape;207;p20"/>
          <p:cNvSpPr txBox="1"/>
          <p:nvPr/>
        </p:nvSpPr>
        <p:spPr>
          <a:xfrm>
            <a:off x="5332325" y="68440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CC0000"/>
              </a:buClr>
              <a:buSzPts val="1400"/>
              <a:buChar char="➔"/>
            </a:pPr>
            <a:r>
              <a:rPr b="1" lang="it"/>
              <a:t>The FASTele system</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3200"/>
              <a:t>Task of the p</a:t>
            </a:r>
            <a:r>
              <a:rPr lang="it" sz="3200"/>
              <a:t>roject</a:t>
            </a:r>
            <a:endParaRPr sz="3800"/>
          </a:p>
        </p:txBody>
      </p:sp>
      <p:sp>
        <p:nvSpPr>
          <p:cNvPr id="213" name="Google Shape;213;p21"/>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14" name="Google Shape;214;p21"/>
          <p:cNvPicPr preferRelativeResize="0"/>
          <p:nvPr/>
        </p:nvPicPr>
        <p:blipFill>
          <a:blip r:embed="rId3">
            <a:alphaModFix/>
          </a:blip>
          <a:stretch>
            <a:fillRect/>
          </a:stretch>
        </p:blipFill>
        <p:spPr>
          <a:xfrm>
            <a:off x="1233825" y="1430425"/>
            <a:ext cx="2220000" cy="2282650"/>
          </a:xfrm>
          <a:prstGeom prst="rect">
            <a:avLst/>
          </a:prstGeom>
          <a:noFill/>
          <a:ln cap="flat" cmpd="sng" w="9525">
            <a:solidFill>
              <a:srgbClr val="1155CC"/>
            </a:solidFill>
            <a:prstDash val="solid"/>
            <a:round/>
            <a:headEnd len="sm" w="sm" type="none"/>
            <a:tailEnd len="sm" w="sm" type="none"/>
          </a:ln>
        </p:spPr>
      </p:pic>
      <p:pic>
        <p:nvPicPr>
          <p:cNvPr id="215" name="Google Shape;215;p21"/>
          <p:cNvPicPr preferRelativeResize="0"/>
          <p:nvPr/>
        </p:nvPicPr>
        <p:blipFill>
          <a:blip r:embed="rId4">
            <a:alphaModFix/>
          </a:blip>
          <a:stretch>
            <a:fillRect/>
          </a:stretch>
        </p:blipFill>
        <p:spPr>
          <a:xfrm>
            <a:off x="5444550" y="610225"/>
            <a:ext cx="2535525" cy="2128175"/>
          </a:xfrm>
          <a:prstGeom prst="rect">
            <a:avLst/>
          </a:prstGeom>
          <a:noFill/>
          <a:ln cap="flat" cmpd="sng" w="9525">
            <a:solidFill>
              <a:srgbClr val="1155CC"/>
            </a:solidFill>
            <a:prstDash val="solid"/>
            <a:round/>
            <a:headEnd len="sm" w="sm" type="none"/>
            <a:tailEnd len="sm" w="sm" type="none"/>
          </a:ln>
        </p:spPr>
      </p:pic>
      <p:pic>
        <p:nvPicPr>
          <p:cNvPr id="216" name="Google Shape;216;p21"/>
          <p:cNvPicPr preferRelativeResize="0"/>
          <p:nvPr/>
        </p:nvPicPr>
        <p:blipFill>
          <a:blip r:embed="rId5">
            <a:alphaModFix/>
          </a:blip>
          <a:stretch>
            <a:fillRect/>
          </a:stretch>
        </p:blipFill>
        <p:spPr>
          <a:xfrm>
            <a:off x="3453850" y="1019225"/>
            <a:ext cx="1990725" cy="2428875"/>
          </a:xfrm>
          <a:prstGeom prst="rect">
            <a:avLst/>
          </a:prstGeom>
          <a:noFill/>
          <a:ln cap="flat" cmpd="sng" w="9525">
            <a:solidFill>
              <a:srgbClr val="1155CC"/>
            </a:solidFill>
            <a:prstDash val="solid"/>
            <a:round/>
            <a:headEnd len="sm" w="sm" type="none"/>
            <a:tailEnd len="sm" w="sm" type="none"/>
          </a:ln>
        </p:spPr>
      </p:pic>
      <p:sp>
        <p:nvSpPr>
          <p:cNvPr id="217" name="Google Shape;217;p21"/>
          <p:cNvSpPr txBox="1"/>
          <p:nvPr/>
        </p:nvSpPr>
        <p:spPr>
          <a:xfrm>
            <a:off x="105600" y="3770450"/>
            <a:ext cx="6814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a:t>Our task: implementation of an </a:t>
            </a:r>
            <a:r>
              <a:rPr b="1" lang="it"/>
              <a:t>impedance control</a:t>
            </a:r>
            <a:r>
              <a:rPr lang="it"/>
              <a:t> for a manipulator with the </a:t>
            </a:r>
            <a:r>
              <a:rPr b="1" lang="it"/>
              <a:t>future goal</a:t>
            </a:r>
            <a:r>
              <a:rPr lang="it"/>
              <a:t> of remotely performing </a:t>
            </a:r>
            <a:r>
              <a:rPr lang="it" u="sng"/>
              <a:t>a commanded tele-echographic examination</a:t>
            </a:r>
            <a:r>
              <a:rPr lang="it"/>
              <a:t>.</a:t>
            </a:r>
            <a:endParaRPr/>
          </a:p>
        </p:txBody>
      </p:sp>
      <p:sp>
        <p:nvSpPr>
          <p:cNvPr id="218" name="Google Shape;218;p21"/>
          <p:cNvSpPr txBox="1"/>
          <p:nvPr/>
        </p:nvSpPr>
        <p:spPr>
          <a:xfrm>
            <a:off x="5572550" y="2927975"/>
            <a:ext cx="3406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300"/>
              <a:t>The simulated manipulator is equipped with an </a:t>
            </a:r>
            <a:r>
              <a:rPr b="1" lang="it" sz="1300"/>
              <a:t>ultrasound probe</a:t>
            </a:r>
            <a:r>
              <a:rPr lang="it" sz="1300"/>
              <a:t> which will be in contact with an </a:t>
            </a:r>
            <a:r>
              <a:rPr b="1" lang="it" sz="1300"/>
              <a:t>abdomen phantom</a:t>
            </a:r>
            <a:r>
              <a:rPr lang="it" sz="1300"/>
              <a:t>.</a:t>
            </a:r>
            <a:endParaRPr sz="1300"/>
          </a:p>
        </p:txBody>
      </p:sp>
      <p:pic>
        <p:nvPicPr>
          <p:cNvPr id="219" name="Google Shape;219;p21"/>
          <p:cNvPicPr preferRelativeResize="0"/>
          <p:nvPr/>
        </p:nvPicPr>
        <p:blipFill>
          <a:blip r:embed="rId6">
            <a:alphaModFix/>
          </a:blip>
          <a:stretch>
            <a:fillRect/>
          </a:stretch>
        </p:blipFill>
        <p:spPr>
          <a:xfrm>
            <a:off x="105600" y="1430425"/>
            <a:ext cx="962500" cy="962500"/>
          </a:xfrm>
          <a:prstGeom prst="rect">
            <a:avLst/>
          </a:prstGeom>
          <a:noFill/>
          <a:ln>
            <a:noFill/>
          </a:ln>
        </p:spPr>
      </p:pic>
      <p:pic>
        <p:nvPicPr>
          <p:cNvPr id="220" name="Google Shape;220;p21"/>
          <p:cNvPicPr preferRelativeResize="0"/>
          <p:nvPr/>
        </p:nvPicPr>
        <p:blipFill>
          <a:blip r:embed="rId7">
            <a:alphaModFix/>
          </a:blip>
          <a:stretch>
            <a:fillRect/>
          </a:stretch>
        </p:blipFill>
        <p:spPr>
          <a:xfrm>
            <a:off x="8203900" y="845025"/>
            <a:ext cx="860925" cy="860925"/>
          </a:xfrm>
          <a:prstGeom prst="rect">
            <a:avLst/>
          </a:prstGeom>
          <a:noFill/>
          <a:ln>
            <a:noFill/>
          </a:ln>
        </p:spPr>
      </p:pic>
      <p:pic>
        <p:nvPicPr>
          <p:cNvPr id="221" name="Google Shape;221;p21"/>
          <p:cNvPicPr preferRelativeResize="0"/>
          <p:nvPr/>
        </p:nvPicPr>
        <p:blipFill>
          <a:blip r:embed="rId8">
            <a:alphaModFix/>
          </a:blip>
          <a:stretch>
            <a:fillRect/>
          </a:stretch>
        </p:blipFill>
        <p:spPr>
          <a:xfrm>
            <a:off x="85713" y="2445825"/>
            <a:ext cx="1002275" cy="1002275"/>
          </a:xfrm>
          <a:prstGeom prst="rect">
            <a:avLst/>
          </a:prstGeom>
          <a:noFill/>
          <a:ln>
            <a:noFill/>
          </a:ln>
        </p:spPr>
      </p:pic>
      <p:pic>
        <p:nvPicPr>
          <p:cNvPr id="222" name="Google Shape;222;p21"/>
          <p:cNvPicPr preferRelativeResize="0"/>
          <p:nvPr/>
        </p:nvPicPr>
        <p:blipFill>
          <a:blip r:embed="rId9">
            <a:alphaModFix/>
          </a:blip>
          <a:stretch>
            <a:fillRect/>
          </a:stretch>
        </p:blipFill>
        <p:spPr>
          <a:xfrm>
            <a:off x="4009300" y="212450"/>
            <a:ext cx="727250" cy="72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Impedance Control</a:t>
            </a:r>
            <a:endParaRPr/>
          </a:p>
        </p:txBody>
      </p:sp>
      <p:sp>
        <p:nvSpPr>
          <p:cNvPr id="228" name="Google Shape;228;p22"/>
          <p:cNvSpPr txBox="1"/>
          <p:nvPr>
            <p:ph idx="1" type="body"/>
          </p:nvPr>
        </p:nvSpPr>
        <p:spPr>
          <a:xfrm>
            <a:off x="293150" y="908075"/>
            <a:ext cx="8312100" cy="30861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t/>
            </a:r>
            <a:endParaRPr/>
          </a:p>
          <a:p>
            <a:pPr indent="-304800" lvl="0" marL="457200" rtl="0" algn="l">
              <a:spcBef>
                <a:spcPts val="360"/>
              </a:spcBef>
              <a:spcAft>
                <a:spcPts val="0"/>
              </a:spcAft>
              <a:buSzPts val="1200"/>
              <a:buChar char="•"/>
            </a:pPr>
            <a:r>
              <a:rPr lang="it"/>
              <a:t>Interaction of the manipulator with the environment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a:t>
            </a:r>
            <a:endParaRPr/>
          </a:p>
          <a:p>
            <a:pPr indent="-304800" lvl="0" marL="457200" rtl="0" algn="l">
              <a:spcBef>
                <a:spcPts val="360"/>
              </a:spcBef>
              <a:spcAft>
                <a:spcPts val="0"/>
              </a:spcAft>
              <a:buSzPts val="1200"/>
              <a:buChar char="•"/>
            </a:pPr>
            <a:r>
              <a:rPr lang="it"/>
              <a:t>Small contact forces are desired in the interaction with a human body</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04800" lvl="0" marL="457200" rtl="0" algn="l">
              <a:spcBef>
                <a:spcPts val="360"/>
              </a:spcBef>
              <a:spcAft>
                <a:spcPts val="0"/>
              </a:spcAft>
              <a:buSzPts val="1200"/>
              <a:buChar char="•"/>
            </a:pPr>
            <a:r>
              <a:rPr lang="it"/>
              <a:t>Two kind of impedance control:</a:t>
            </a:r>
            <a:endParaRPr/>
          </a:p>
          <a:p>
            <a:pPr indent="0" lvl="0" marL="457200" rtl="0" algn="l">
              <a:spcBef>
                <a:spcPts val="360"/>
              </a:spcBef>
              <a:spcAft>
                <a:spcPts val="0"/>
              </a:spcAft>
              <a:buNone/>
            </a:pPr>
            <a:r>
              <a:t/>
            </a:r>
            <a:endParaRPr/>
          </a:p>
          <a:p>
            <a:pPr indent="-304800" lvl="1" marL="914400" rtl="0" algn="l">
              <a:spcBef>
                <a:spcPts val="360"/>
              </a:spcBef>
              <a:spcAft>
                <a:spcPts val="0"/>
              </a:spcAft>
              <a:buSzPts val="1200"/>
              <a:buAutoNum type="arabicPeriod"/>
            </a:pPr>
            <a:r>
              <a:rPr lang="it"/>
              <a:t>mechanical impedance</a:t>
            </a:r>
            <a:endParaRPr/>
          </a:p>
          <a:p>
            <a:pPr indent="-304800" lvl="1" marL="914400" rtl="0" algn="l">
              <a:spcBef>
                <a:spcPts val="0"/>
              </a:spcBef>
              <a:spcAft>
                <a:spcPts val="0"/>
              </a:spcAft>
              <a:buSzPts val="1200"/>
              <a:buAutoNum type="arabicPeriod"/>
            </a:pPr>
            <a:r>
              <a:rPr lang="it"/>
              <a:t>linear impedance</a:t>
            </a:r>
            <a:endParaRPr/>
          </a:p>
          <a:p>
            <a:pPr indent="0" lvl="0" marL="0" rtl="0" algn="l">
              <a:spcBef>
                <a:spcPts val="360"/>
              </a:spcBef>
              <a:spcAft>
                <a:spcPts val="0"/>
              </a:spcAft>
              <a:buNone/>
            </a:pPr>
            <a:r>
              <a:t/>
            </a:r>
            <a:endParaRPr/>
          </a:p>
        </p:txBody>
      </p:sp>
      <p:sp>
        <p:nvSpPr>
          <p:cNvPr id="229" name="Google Shape;229;p22"/>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Impedance Control</a:t>
            </a:r>
            <a:endParaRPr/>
          </a:p>
        </p:txBody>
      </p:sp>
      <p:sp>
        <p:nvSpPr>
          <p:cNvPr id="235" name="Google Shape;235;p23"/>
          <p:cNvSpPr txBox="1"/>
          <p:nvPr>
            <p:ph idx="1" type="body"/>
          </p:nvPr>
        </p:nvSpPr>
        <p:spPr>
          <a:xfrm>
            <a:off x="293150" y="908075"/>
            <a:ext cx="8312100" cy="3086100"/>
          </a:xfrm>
          <a:prstGeom prst="rect">
            <a:avLst/>
          </a:prstGeom>
        </p:spPr>
        <p:txBody>
          <a:bodyPr anchorCtr="0" anchor="t" bIns="45700" lIns="91425" spcFirstLastPara="1" rIns="91425" wrap="square" tIns="45700">
            <a:noAutofit/>
          </a:bodyPr>
          <a:lstStyle/>
          <a:p>
            <a:pPr indent="-304800" lvl="0" marL="457200" rtl="0" algn="l">
              <a:spcBef>
                <a:spcPts val="360"/>
              </a:spcBef>
              <a:spcAft>
                <a:spcPts val="0"/>
              </a:spcAft>
              <a:buSzPts val="1200"/>
              <a:buChar char="•"/>
            </a:pPr>
            <a:r>
              <a:rPr lang="it"/>
              <a:t>Dynamic model: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with </a:t>
            </a:r>
            <a:endParaRPr/>
          </a:p>
          <a:p>
            <a:pPr indent="0" lvl="0" marL="0" rtl="0" algn="l">
              <a:spcBef>
                <a:spcPts val="360"/>
              </a:spcBef>
              <a:spcAft>
                <a:spcPts val="0"/>
              </a:spcAft>
              <a:buNone/>
            </a:pPr>
            <a:r>
              <a:t/>
            </a:r>
            <a:endParaRPr/>
          </a:p>
          <a:p>
            <a:pPr indent="-304800" lvl="0" marL="457200" rtl="0" algn="l">
              <a:spcBef>
                <a:spcPts val="360"/>
              </a:spcBef>
              <a:spcAft>
                <a:spcPts val="0"/>
              </a:spcAft>
              <a:buSzPts val="1200"/>
              <a:buChar char="•"/>
            </a:pPr>
            <a:r>
              <a:rPr lang="it"/>
              <a:t>In the presence of end effector-forces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04800" lvl="0" marL="457200" rtl="0" algn="l">
              <a:spcBef>
                <a:spcPts val="360"/>
              </a:spcBef>
              <a:spcAft>
                <a:spcPts val="0"/>
              </a:spcAft>
              <a:buSzPts val="1200"/>
              <a:buChar char="•"/>
            </a:pPr>
            <a:r>
              <a:rPr lang="it"/>
              <a:t>y can be </a:t>
            </a:r>
            <a:r>
              <a:rPr lang="it"/>
              <a:t>chosen</a:t>
            </a:r>
            <a:r>
              <a:rPr lang="it"/>
              <a:t> as</a:t>
            </a:r>
            <a:endParaRPr/>
          </a:p>
          <a:p>
            <a:pPr indent="0" lvl="0" marL="0" rtl="0" algn="l">
              <a:spcBef>
                <a:spcPts val="360"/>
              </a:spcBef>
              <a:spcAft>
                <a:spcPts val="0"/>
              </a:spcAft>
              <a:buNone/>
            </a:pPr>
            <a:r>
              <a:rPr lang="it"/>
              <a:t>	</a:t>
            </a:r>
            <a:endParaRPr/>
          </a:p>
          <a:p>
            <a:pPr indent="0" lvl="0" marL="0" rtl="0" algn="l">
              <a:spcBef>
                <a:spcPts val="360"/>
              </a:spcBef>
              <a:spcAft>
                <a:spcPts val="0"/>
              </a:spcAft>
              <a:buNone/>
            </a:pPr>
            <a:r>
              <a:t/>
            </a:r>
            <a:endParaRPr/>
          </a:p>
        </p:txBody>
      </p:sp>
      <p:sp>
        <p:nvSpPr>
          <p:cNvPr id="236" name="Google Shape;236;p23"/>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37" name="Google Shape;237;p23"/>
          <p:cNvPicPr preferRelativeResize="0"/>
          <p:nvPr/>
        </p:nvPicPr>
        <p:blipFill>
          <a:blip r:embed="rId3">
            <a:alphaModFix/>
          </a:blip>
          <a:stretch>
            <a:fillRect/>
          </a:stretch>
        </p:blipFill>
        <p:spPr>
          <a:xfrm>
            <a:off x="605100" y="1269088"/>
            <a:ext cx="2143125" cy="409575"/>
          </a:xfrm>
          <a:prstGeom prst="rect">
            <a:avLst/>
          </a:prstGeom>
          <a:noFill/>
          <a:ln>
            <a:noFill/>
          </a:ln>
        </p:spPr>
      </p:pic>
      <p:pic>
        <p:nvPicPr>
          <p:cNvPr id="238" name="Google Shape;238;p23"/>
          <p:cNvPicPr preferRelativeResize="0"/>
          <p:nvPr/>
        </p:nvPicPr>
        <p:blipFill>
          <a:blip r:embed="rId4">
            <a:alphaModFix/>
          </a:blip>
          <a:stretch>
            <a:fillRect/>
          </a:stretch>
        </p:blipFill>
        <p:spPr>
          <a:xfrm>
            <a:off x="3338050" y="1269100"/>
            <a:ext cx="3257550" cy="428625"/>
          </a:xfrm>
          <a:prstGeom prst="rect">
            <a:avLst/>
          </a:prstGeom>
          <a:noFill/>
          <a:ln>
            <a:noFill/>
          </a:ln>
        </p:spPr>
      </p:pic>
      <p:pic>
        <p:nvPicPr>
          <p:cNvPr id="239" name="Google Shape;239;p23"/>
          <p:cNvPicPr preferRelativeResize="0"/>
          <p:nvPr/>
        </p:nvPicPr>
        <p:blipFill>
          <a:blip r:embed="rId5">
            <a:alphaModFix/>
          </a:blip>
          <a:stretch>
            <a:fillRect/>
          </a:stretch>
        </p:blipFill>
        <p:spPr>
          <a:xfrm>
            <a:off x="605100" y="2293963"/>
            <a:ext cx="2590800" cy="314325"/>
          </a:xfrm>
          <a:prstGeom prst="rect">
            <a:avLst/>
          </a:prstGeom>
          <a:noFill/>
          <a:ln>
            <a:noFill/>
          </a:ln>
        </p:spPr>
      </p:pic>
      <p:pic>
        <p:nvPicPr>
          <p:cNvPr id="240" name="Google Shape;240;p23"/>
          <p:cNvPicPr preferRelativeResize="0"/>
          <p:nvPr/>
        </p:nvPicPr>
        <p:blipFill>
          <a:blip r:embed="rId6">
            <a:alphaModFix/>
          </a:blip>
          <a:stretch>
            <a:fillRect/>
          </a:stretch>
        </p:blipFill>
        <p:spPr>
          <a:xfrm>
            <a:off x="605100" y="3190900"/>
            <a:ext cx="5972175" cy="47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293150" y="307125"/>
            <a:ext cx="8312100" cy="53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a:t>Impedance Control</a:t>
            </a:r>
            <a:endParaRPr/>
          </a:p>
        </p:txBody>
      </p:sp>
      <p:sp>
        <p:nvSpPr>
          <p:cNvPr id="246" name="Google Shape;246;p24"/>
          <p:cNvSpPr txBox="1"/>
          <p:nvPr>
            <p:ph idx="1" type="body"/>
          </p:nvPr>
        </p:nvSpPr>
        <p:spPr>
          <a:xfrm>
            <a:off x="293150" y="908075"/>
            <a:ext cx="8312100" cy="3086100"/>
          </a:xfrm>
          <a:prstGeom prst="rect">
            <a:avLst/>
          </a:prstGeom>
        </p:spPr>
        <p:txBody>
          <a:bodyPr anchorCtr="0" anchor="t" bIns="45700" lIns="91425" spcFirstLastPara="1" rIns="91425" wrap="square" tIns="45700">
            <a:noAutofit/>
          </a:bodyPr>
          <a:lstStyle/>
          <a:p>
            <a:pPr indent="-304800" lvl="0" marL="457200" rtl="0" algn="l">
              <a:spcBef>
                <a:spcPts val="360"/>
              </a:spcBef>
              <a:spcAft>
                <a:spcPts val="0"/>
              </a:spcAft>
              <a:buSzPts val="1200"/>
              <a:buChar char="•"/>
            </a:pPr>
            <a:r>
              <a:rPr lang="it"/>
              <a:t>Second order differential kinematics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it"/>
              <a:t>					</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304800" lvl="0" marL="457200" rtl="0" algn="l">
              <a:spcBef>
                <a:spcPts val="360"/>
              </a:spcBef>
              <a:spcAft>
                <a:spcPts val="0"/>
              </a:spcAft>
              <a:buSzPts val="1200"/>
              <a:buChar char="•"/>
            </a:pPr>
            <a:r>
              <a:rPr lang="it"/>
              <a:t>It establishes a relationship through a generalized mechanical impedance between the vector of forces</a:t>
            </a:r>
            <a:endParaRPr/>
          </a:p>
          <a:p>
            <a:pPr indent="0" lvl="0" marL="457200" rtl="0" algn="l">
              <a:spcBef>
                <a:spcPts val="360"/>
              </a:spcBef>
              <a:spcAft>
                <a:spcPts val="0"/>
              </a:spcAft>
              <a:buNone/>
            </a:pPr>
            <a:r>
              <a:rPr lang="it"/>
              <a:t>and the vector of displacements in the operational space</a:t>
            </a:r>
            <a:endParaRPr/>
          </a:p>
          <a:p>
            <a:pPr indent="0" lvl="0" marL="457200" rtl="0" algn="l">
              <a:spcBef>
                <a:spcPts val="360"/>
              </a:spcBef>
              <a:spcAft>
                <a:spcPts val="0"/>
              </a:spcAft>
              <a:buNone/>
            </a:pPr>
            <a:r>
              <a:t/>
            </a:r>
            <a:endParaRPr/>
          </a:p>
          <a:p>
            <a:pPr indent="0" lvl="0" marL="457200" rtl="0" algn="l">
              <a:spcBef>
                <a:spcPts val="360"/>
              </a:spcBef>
              <a:spcAft>
                <a:spcPts val="0"/>
              </a:spcAft>
              <a:buNone/>
            </a:pPr>
            <a:r>
              <a:t/>
            </a:r>
            <a:endParaRPr/>
          </a:p>
          <a:p>
            <a:pPr indent="0" lvl="0" marL="0" rtl="0" algn="l">
              <a:spcBef>
                <a:spcPts val="360"/>
              </a:spcBef>
              <a:spcAft>
                <a:spcPts val="0"/>
              </a:spcAft>
              <a:buNone/>
            </a:pPr>
            <a:r>
              <a:t/>
            </a:r>
            <a:endParaRPr/>
          </a:p>
          <a:p>
            <a:pPr indent="-304800" lvl="0" marL="457200" rtl="0" algn="l">
              <a:spcBef>
                <a:spcPts val="360"/>
              </a:spcBef>
              <a:spcAft>
                <a:spcPts val="0"/>
              </a:spcAft>
              <a:buSzPts val="1200"/>
              <a:buChar char="•"/>
            </a:pPr>
            <a:r>
              <a:rPr lang="it"/>
              <a:t>The system is coupled, contact force measure to resolve this problem</a:t>
            </a:r>
            <a:endParaRPr/>
          </a:p>
          <a:p>
            <a:pPr indent="0" lvl="0" marL="0" rtl="0" algn="l">
              <a:spcBef>
                <a:spcPts val="360"/>
              </a:spcBef>
              <a:spcAft>
                <a:spcPts val="0"/>
              </a:spcAft>
              <a:buNone/>
            </a:pPr>
            <a:r>
              <a:t/>
            </a:r>
            <a:endParaRPr/>
          </a:p>
        </p:txBody>
      </p:sp>
      <p:sp>
        <p:nvSpPr>
          <p:cNvPr id="247" name="Google Shape;247;p24"/>
          <p:cNvSpPr txBox="1"/>
          <p:nvPr>
            <p:ph idx="12" type="sldNum"/>
          </p:nvPr>
        </p:nvSpPr>
        <p:spPr>
          <a:xfrm>
            <a:off x="7806125" y="4570675"/>
            <a:ext cx="318000" cy="195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pic>
        <p:nvPicPr>
          <p:cNvPr id="248" name="Google Shape;248;p24"/>
          <p:cNvPicPr preferRelativeResize="0"/>
          <p:nvPr/>
        </p:nvPicPr>
        <p:blipFill>
          <a:blip r:embed="rId3">
            <a:alphaModFix/>
          </a:blip>
          <a:stretch>
            <a:fillRect/>
          </a:stretch>
        </p:blipFill>
        <p:spPr>
          <a:xfrm>
            <a:off x="628650" y="1259575"/>
            <a:ext cx="3943350" cy="43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 sapienza">
  <a:themeElements>
    <a:clrScheme name="la sapienza">
      <a:dk1>
        <a:srgbClr val="822433"/>
      </a:dk1>
      <a:lt1>
        <a:srgbClr val="FFFFFF"/>
      </a:lt1>
      <a:dk2>
        <a:srgbClr val="822433"/>
      </a:dk2>
      <a:lt2>
        <a:srgbClr val="808080"/>
      </a:lt2>
      <a:accent1>
        <a:srgbClr val="BBE0E3"/>
      </a:accent1>
      <a:accent2>
        <a:srgbClr val="FFFF00"/>
      </a:accent2>
      <a:accent3>
        <a:srgbClr val="FFFFFF"/>
      </a:accent3>
      <a:accent4>
        <a:srgbClr val="BBE0E3"/>
      </a:accent4>
      <a:accent5>
        <a:srgbClr val="FFFF00"/>
      </a:accent5>
      <a:accent6>
        <a:srgbClr val="FFFFFF"/>
      </a:accent6>
      <a:hlink>
        <a:srgbClr val="0000FF"/>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